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3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sldIdLst>
    <p:sldId id="521" r:id="rId5"/>
    <p:sldId id="522" r:id="rId6"/>
    <p:sldId id="258" r:id="rId7"/>
    <p:sldId id="259" r:id="rId8"/>
    <p:sldId id="260" r:id="rId9"/>
    <p:sldId id="261" r:id="rId10"/>
    <p:sldId id="262" r:id="rId11"/>
    <p:sldId id="706" r:id="rId12"/>
    <p:sldId id="707" r:id="rId13"/>
    <p:sldId id="704" r:id="rId14"/>
    <p:sldId id="703" r:id="rId15"/>
    <p:sldId id="697" r:id="rId16"/>
    <p:sldId id="698" r:id="rId17"/>
    <p:sldId id="699" r:id="rId18"/>
    <p:sldId id="692" r:id="rId19"/>
    <p:sldId id="700" r:id="rId20"/>
    <p:sldId id="693" r:id="rId21"/>
    <p:sldId id="701" r:id="rId22"/>
    <p:sldId id="695" r:id="rId23"/>
    <p:sldId id="702" r:id="rId24"/>
    <p:sldId id="694" r:id="rId25"/>
    <p:sldId id="705" r:id="rId26"/>
    <p:sldId id="69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7CD5E5-E9EA-4100-A02E-F38981A349F9}" v="13" dt="2025-05-02T14:45:54.6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9" autoAdjust="0"/>
    <p:restoredTop sz="84905" autoAdjust="0"/>
  </p:normalViewPr>
  <p:slideViewPr>
    <p:cSldViewPr snapToGrid="0">
      <p:cViewPr varScale="1">
        <p:scale>
          <a:sx n="87" d="100"/>
          <a:sy n="87" d="100"/>
        </p:scale>
        <p:origin x="30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8T02:37:35.145"/>
    </inkml:context>
    <inkml:brush xml:id="br0">
      <inkml:brushProperty name="width" value="0.10583" units="cm"/>
      <inkml:brushProperty name="height" value="0.10583" units="cm"/>
      <inkml:brushProperty name="color" value="#FFFFFF"/>
    </inkml:brush>
  </inkml:definitions>
  <inkml:trace contextRef="#ctx0" brushRef="#br0">1 0 24575,'7'1'0,"0"0"0,0 1 0,0 0 0,-1 0 0,1 1 0,-1-1 0,8 5 0,12 5 0,42 12 0,-33-12 0,-22-7 0,1 0 0,-1-1 0,0-1 0,1 0 0,18 1 0,-8-2 0,0 2 0,42 11 0,-38-8 0,40 5 0,-35-7 0,60 17 0,-70-15 0,-1-2 0,-17-5 0,0 1 0,-1 0 0,0 0 0,1 1 0,6 2 0,-10-3 0,1 0 0,0 1 0,0-1 0,-1 1 0,1-1 0,0 1 0,-1 0 0,0-1 0,1 1 0,-1 0 0,0 0 0,0 0 0,0 0 0,0 0 0,1 3 0,0 0 0,-1 1 0,1-1 0,-1 1 0,0-1 0,0 1 0,-1 0 0,1 0 0,-1 0 0,-1-1 0,1 1 0,-1 0 0,-2 10 0,-1-7 0,1 0 0,-1-1 0,0 1 0,-1-1 0,0 0 0,-12 15 0,-12 20 0,23-33 0,0 0 0,-1 0 0,0-1 0,-1 0 0,0 0 0,-10 7 0,11-10 0,1 0 0,0 1 0,1-1 0,-7 11 0,-17 17 0,7-7 0,18-22 0,0 0 0,0-1 0,0 1 0,-1-1 0,1 0 0,-1 0 0,-7 4 0,-7 5 0,-29 23 0,28-20 0,-23 14 0,-39 24 0,60-46 0,19-7 0,-1 0 0,1 1 0,0-1 0,0 0 0,-1 1 0,-3 3 0,9-5 0,-1 1 0,1 0 0,0-1 0,-1 1 0,1-1 0,0 1 0,0-1 0,-1 0 0,1 0 0,0 0 0,2 0 0,13-1 0,0-2 0,1 0 0,-1 0 0,0-2 0,26-10 0,-7 2 0,-13 6 9,103-30-537,-101 31 493,1 1 0,51-3 0,17 0 35,-31 2 0,-27 0 114,-30 4-68,0 1 1,0 0-1,0 0 0,0 0 1,0 1-1,0-1 1,0 1-1,0 1 0,0-1 1,8 3-1,-14-3-46,1 0 0,0 0 0,-1 1 0,1-1 0,-1 0 0,1 1 0,0-1 0,-1 1 0,1-1 0,-1 1 0,1-1 0,-1 1 0,1-1 0,-1 1 0,0-1 0,1 1 0,-1-1 0,0 1 0,1 0 0,-1-1 0,0 1 0,0 0 0,0-1 0,1 1 0,-1 0 0,0-1 0,0 2 0,0 0 0,-1 0 0,1 1 0,0-1 0,-1 0 0,0 0 0,1 0 0,-1 0 0,-2 4 0,-1 1 0,0 0 0,-1-1 0,-10 12 0,-95 87 0,55-56 0,24-20 0,-53 38 0,40-32 0,34-25 0,0-2 0,-1 0 0,0 0 0,-18 9 0,19-11 0,0 0 0,0 0 0,1 1 0,-16 14 0,15-11 0,-1-1 0,-21 13 0,29-20 0,1-1 0,0 1 0,-1-1 0,1 1 0,0 0 0,0 0 0,0 0 0,0 0 0,0 0 0,0 1 0,0-1 0,-1 3 0,3-4 0,0-1 0,1 1 0,-1-1 0,0 1 0,0-1 0,0 1 0,1-1 0,-1 0 0,0 1 0,1-1 0,-1 0 0,0 1 0,1-1 0,-1 0 0,0 1 0,1-1 0,-1 0 0,1 1 0,-1-1 0,0 0 0,1 0 0,-1 0 0,1 1 0,-1-1 0,1 0 0,-1 0 0,1 0 0,-1 0 0,1 0 0,-1 0 0,1 0 0,-1 0 0,1 0 0,0 0 0,22 0 0,-21 0 0,356-1 0,-351 1 0,-1 0 0,1 1 0,0 0 0,0 0 0,-1 1 0,8 2 0,-13-4 0,-1 0 0,1 1 0,0-1 0,0 0 0,0 1 0,0-1 0,0 0 0,0 1 0,-1-1 0,1 1 0,0 0 0,0-1 0,-1 1 0,1 0 0,0-1 0,-1 1 0,1 0 0,0-1 0,-1 1 0,1 0 0,-1 0 0,0 0 0,1 0 0,-1 0 0,0-1 0,1 1 0,-1 0 0,0 0 0,0 0 0,0 0 0,0 0 0,0 0 0,0 0 0,0 0 0,0 0 0,0 0 0,0 0 0,-1 0 0,1 0 0,0 0 0,-1-1 0,1 1 0,0 0 0,-1 0 0,1 0 0,-1 0 0,1-1 0,-1 1 0,0 0 0,1-1 0,-2 2 0,-42 50 0,40-48 0,0 0 0,0 0 0,-1 0 0,1 0 0,-8 4 0,8-5 0,-1 0 0,1 1 0,0-1 0,-1 1 0,2 0 0,-1 0 0,-3 5 0,3-3 0,-1-1 0,0 0 0,1 0 0,-1 0 0,-10 7 0,9-8 0,0 0 0,1 1 0,0 0 0,0 1 0,-6 7 0,-1 3 0,7-11 0,1 1 0,0 0 0,0 0 0,1 0 0,-6 11 0,9-16 0,0 1 0,-1-1 0,1 0 0,0 0 0,0 0 0,0 0 0,0 1 0,0-1 0,0 0 0,0 0 0,0 1 0,0-1 0,1 0 0,-1 0 0,1 0 0,-1 0 0,0 0 0,1 0 0,0 1 0,-1-1 0,1 0 0,0 0 0,-1-1 0,1 1 0,0 0 0,0 0 0,0 0 0,0 0 0,0-1 0,0 1 0,0 0 0,0-1 0,0 1 0,0-1 0,0 1 0,0-1 0,1 0 0,-1 1 0,2-1 0,42 10 0,4 0 0,-33-4 0,7 3 0,-1-2 0,44 8 0,-2-4 0,-34-5 0,0-2 0,41 1 0,-63-5 0,1 0 0,0 1 0,0 0 0,-1 0 0,15 4 0,-22-4 0,1-1 0,-1 0 0,0 1 0,1 0 0,-1-1 0,0 1 0,1 0 0,-1-1 0,0 1 0,0 0 0,1 0 0,-1 0 0,0 0 0,0 0 0,0 1 0,0-1 0,-1 0 0,1 0 0,0 0 0,0 1 0,-1-1 0,1 1 0,-1-1 0,1 0 0,-1 1 0,0-1 0,1 1 0,-1-1 0,0 1 0,0-1 0,0 1 0,0-1 0,0 1 0,0-1 0,-1 1 0,1-1 0,0 1 0,-1-1 0,1 0 0,-1 1 0,0 1 0,-8 15 0,0 0 0,-23 31 0,-8 17 0,-18 34 0,48-85 0,-3 17 0,12-28 0,0 0 0,0 0 0,-1 0 0,0 0 0,1-1 0,-2 1 0,1 0 0,-4 5 0,4-7 0,0 0 0,0 0 0,0 0 0,0 1 0,1-1 0,-1 1 0,1-1 0,-1 1 0,1 0 0,0 0 0,0 2 0,0-4 0,1-1 0,0 1 0,0-1 0,1 1 0,-1-1 0,0 1 0,0 0 0,0-1 0,0 1 0,0-1 0,0 1 0,1-1 0,-1 1 0,0-1 0,0 0 0,1 1 0,-1-1 0,0 1 0,1-1 0,-1 0 0,1 1 0,-1-1 0,1 1 0,0 0 0,1 0 0,0-1 0,-1 1 0,1-1 0,0 1 0,-1-1 0,1 1 0,0-1 0,-1 0 0,4 0 0,42 2 0,53-5 0,-86 1 0,-34 8 0,19-6 0,0 0 0,1 0 0,-1 1 0,0-1 0,0 0 0,0 1 0,1-1 0,-1 1 0,0-1 0,1 1 0,-1-1 0,0 1 0,1 0 0,-1-1 0,0 1 0,1 0 0,-1 0 0,1-1 0,0 1 0,-1 0 0,1 0 0,-1-1 0,1 1 0,0 0 0,0 0 0,-1 1 0,2 1 0,-1 0 0,1 0 0,-1 0 0,1 0 0,0 0 0,0 0 0,2 3 0,-2-5 0,3 9-1365,-1-2-5461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8T02:37:45.358"/>
    </inkml:context>
    <inkml:brush xml:id="br0">
      <inkml:brushProperty name="width" value="0.10583" units="cm"/>
      <inkml:brushProperty name="height" value="0.10583" units="cm"/>
    </inkml:brush>
  </inkml:definitions>
  <inkml:trace contextRef="#ctx0" brushRef="#br0">1 0 24575,'7'1'0,"0"0"0,0 1 0,0 0 0,-1 0 0,1 1 0,-1-1 0,8 5 0,12 5 0,42 12 0,-33-12 0,-22-7 0,1 0 0,-1-1 0,0-1 0,1 0 0,18 1 0,-8-2 0,0 2 0,42 11 0,-38-8 0,40 5 0,-35-7 0,60 17 0,-70-15 0,-1-2 0,-17-5 0,0 1 0,-1 0 0,0 0 0,1 1 0,6 2 0,-10-3 0,1 0 0,0 1 0,0-1 0,-1 1 0,1-1 0,0 1 0,-1 0 0,0-1 0,1 1 0,-1 0 0,0 0 0,0 0 0,0 0 0,0 0 0,1 3 0,0 0 0,-1 1 0,1-1 0,-1 1 0,0-1 0,0 1 0,-1 0 0,1 0 0,-1 0 0,-1-1 0,1 1 0,-1 0 0,-2 10 0,-1-7 0,1 0 0,-1-1 0,0 1 0,-1-1 0,0 0 0,-12 15 0,-12 20 0,23-33 0,0 0 0,-1 0 0,0-1 0,-1 0 0,0 0 0,-10 7 0,11-10 0,1 0 0,0 1 0,1-1 0,-7 11 0,-17 17 0,7-7 0,18-22 0,0 0 0,0-1 0,0 1 0,-1-1 0,1 0 0,-1 0 0,-7 4 0,-7 5 0,-29 23 0,28-20 0,-23 14 0,-39 24 0,60-46 0,19-7 0,-1 0 0,1 1 0,0-1 0,0 0 0,-1 1 0,-3 3 0,9-5 0,-1 1 0,1 0 0,0-1 0,-1 1 0,1-1 0,0 1 0,0-1 0,-1 0 0,1 0 0,0 0 0,2 0 0,13-1 0,0-2 0,1 0 0,-1 0 0,0-2 0,26-10 0,-7 2 0,-13 6 9,103-30-537,-101 31 493,1 1 0,51-3 0,17 0 35,-31 2 0,-27 0 114,-30 4-68,0 1 1,0 0-1,0 0 0,0 0 1,0 1-1,0-1 1,0 1-1,0 1 0,0-1 1,8 3-1,-14-3-46,1 0 0,0 0 0,-1 1 0,1-1 0,-1 0 0,1 1 0,0-1 0,-1 1 0,1-1 0,-1 1 0,1-1 0,-1 1 0,1-1 0,-1 1 0,0-1 0,1 1 0,-1-1 0,0 1 0,1 0 0,-1-1 0,0 1 0,0 0 0,0-1 0,1 1 0,-1 0 0,0-1 0,0 2 0,0 0 0,-1 0 0,1 1 0,0-1 0,-1 0 0,0 0 0,1 0 0,-1 0 0,-2 4 0,-1 1 0,0 0 0,-1-1 0,-10 12 0,-95 87 0,55-56 0,24-20 0,-53 38 0,40-32 0,34-25 0,0-2 0,-1 0 0,0 0 0,-18 9 0,19-11 0,0 0 0,0 0 0,1 1 0,-16 14 0,15-11 0,-1-1 0,-21 13 0,29-20 0,1-1 0,0 1 0,-1-1 0,1 1 0,0 0 0,0 0 0,0 0 0,0 0 0,0 0 0,0 1 0,0-1 0,-1 3 0,3-4 0,0-1 0,1 1 0,-1-1 0,0 1 0,0-1 0,0 1 0,1-1 0,-1 0 0,0 1 0,1-1 0,-1 0 0,0 1 0,1-1 0,-1 0 0,0 1 0,1-1 0,-1 0 0,1 1 0,-1-1 0,0 0 0,1 0 0,-1 0 0,1 1 0,-1-1 0,1 0 0,-1 0 0,1 0 0,-1 0 0,1 0 0,-1 0 0,1 0 0,-1 0 0,1 0 0,0 0 0,22 0 0,-21 0 0,356-1 0,-351 1 0,-1 0 0,1 1 0,0 0 0,0 0 0,-1 1 0,8 2 0,-13-4 0,-1 0 0,1 1 0,0-1 0,0 0 0,0 1 0,0-1 0,0 0 0,0 1 0,-1-1 0,1 1 0,0 0 0,0-1 0,-1 1 0,1 0 0,0-1 0,-1 1 0,1 0 0,0-1 0,-1 1 0,1 0 0,-1 0 0,0 0 0,1 0 0,-1 0 0,0-1 0,1 1 0,-1 0 0,0 0 0,0 0 0,0 0 0,0 0 0,0 0 0,0 0 0,0 0 0,0 0 0,0 0 0,0 0 0,-1 0 0,1 0 0,0 0 0,-1-1 0,1 1 0,0 0 0,-1 0 0,1 0 0,-1 0 0,1-1 0,-1 1 0,0 0 0,1-1 0,-2 2 0,-42 50 0,40-48 0,0 0 0,0 0 0,-1 0 0,1 0 0,-8 4 0,8-5 0,-1 0 0,1 1 0,0-1 0,-1 1 0,2 0 0,-1 0 0,-3 5 0,3-3 0,-1-1 0,0 0 0,1 0 0,-1 0 0,-10 7 0,9-8 0,0 0 0,1 1 0,0 0 0,0 1 0,-6 7 0,-1 3 0,7-11 0,1 1 0,0 0 0,0 0 0,1 0 0,-6 11 0,9-16 0,0 1 0,-1-1 0,1 0 0,0 0 0,0 0 0,0 0 0,0 1 0,0-1 0,0 0 0,0 0 0,0 1 0,0-1 0,1 0 0,-1 0 0,1 0 0,-1 0 0,0 0 0,1 0 0,0 1 0,-1-1 0,1 0 0,0 0 0,-1-1 0,1 1 0,0 0 0,0 0 0,0 0 0,0 0 0,0-1 0,0 1 0,0 0 0,0-1 0,0 1 0,0-1 0,0 1 0,0-1 0,1 0 0,-1 1 0,2-1 0,42 10 0,4 0 0,-33-4 0,7 3 0,-1-2 0,44 8 0,-2-4 0,-34-5 0,0-2 0,41 1 0,-63-5 0,1 0 0,0 1 0,0 0 0,-1 0 0,15 4 0,-22-4 0,1-1 0,-1 0 0,0 1 0,1 0 0,-1-1 0,0 1 0,1 0 0,-1-1 0,0 1 0,0 0 0,1 0 0,-1 0 0,0 0 0,0 0 0,0 1 0,0-1 0,-1 0 0,1 0 0,0 0 0,0 1 0,-1-1 0,1 1 0,-1-1 0,1 0 0,-1 1 0,0-1 0,1 1 0,-1-1 0,0 1 0,0-1 0,0 1 0,0-1 0,0 1 0,0-1 0,-1 1 0,1-1 0,0 1 0,-1-1 0,1 0 0,-1 1 0,0 1 0,-8 15 0,0 0 0,-23 31 0,-8 17 0,-18 34 0,48-85 0,-3 17 0,12-28 0,0 0 0,0 0 0,-1 0 0,0 0 0,1-1 0,-2 1 0,1 0 0,-4 5 0,4-7 0,0 0 0,0 0 0,0 0 0,0 1 0,1-1 0,-1 1 0,1-1 0,-1 1 0,1 0 0,0 0 0,0 2 0,0-4 0,1-1 0,0 1 0,0-1 0,1 1 0,-1-1 0,0 1 0,0 0 0,0-1 0,0 1 0,0-1 0,0 1 0,1-1 0,-1 1 0,0-1 0,0 0 0,1 1 0,-1-1 0,0 1 0,1-1 0,-1 0 0,1 1 0,-1-1 0,1 1 0,0 0 0,1 0 0,0-1 0,-1 1 0,1-1 0,0 1 0,-1-1 0,1 1 0,0-1 0,-1 0 0,4 0 0,42 2 0,53-5 0,-86 1 0,-34 8 0,19-6 0,0 0 0,1 0 0,-1 1 0,0-1 0,0 0 0,0 1 0,1-1 0,-1 1 0,0-1 0,1 1 0,-1-1 0,0 1 0,1 0 0,-1-1 0,0 1 0,1 0 0,-1 0 0,1-1 0,0 1 0,-1 0 0,1 0 0,-1-1 0,1 1 0,0 0 0,0 0 0,-1 1 0,2 1 0,-1 0 0,1 0 0,-1 0 0,1 0 0,0 0 0,0 0 0,2 3 0,-2-5 0,3 9-1365,-1-2-5461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8T02:37:52.150"/>
    </inkml:context>
    <inkml:brush xml:id="br0">
      <inkml:brushProperty name="width" value="0.10583" units="cm"/>
      <inkml:brushProperty name="height" value="0.10583" units="cm"/>
      <inkml:brushProperty name="color" value="#FFFFFF"/>
    </inkml:brush>
  </inkml:definitions>
  <inkml:trace contextRef="#ctx0" brushRef="#br0">1 0 24575,'7'1'0,"0"0"0,0 1 0,0 0 0,-1 0 0,1 1 0,-1-1 0,8 5 0,12 5 0,42 12 0,-33-12 0,-22-7 0,1 0 0,-1-1 0,0-1 0,1 0 0,18 1 0,-8-2 0,0 2 0,42 11 0,-38-8 0,40 5 0,-35-7 0,60 17 0,-70-15 0,-1-2 0,-17-5 0,0 1 0,-1 0 0,0 0 0,1 1 0,6 2 0,-10-3 0,1 0 0,0 1 0,0-1 0,-1 1 0,1-1 0,0 1 0,-1 0 0,0-1 0,1 1 0,-1 0 0,0 0 0,0 0 0,0 0 0,0 0 0,1 3 0,0 0 0,-1 1 0,1-1 0,-1 1 0,0-1 0,0 1 0,-1 0 0,1 0 0,-1 0 0,-1-1 0,1 1 0,-1 0 0,-2 10 0,-1-7 0,1 0 0,-1-1 0,0 1 0,-1-1 0,0 0 0,-12 15 0,-12 20 0,23-33 0,0 0 0,-1 0 0,0-1 0,-1 0 0,0 0 0,-10 7 0,11-10 0,1 0 0,0 1 0,1-1 0,-7 11 0,-17 17 0,7-7 0,18-22 0,0 0 0,0-1 0,0 1 0,-1-1 0,1 0 0,-1 0 0,-7 4 0,-7 5 0,-29 23 0,28-20 0,-23 14 0,-39 24 0,60-46 0,19-7 0,-1 0 0,1 1 0,0-1 0,0 0 0,-1 1 0,-3 3 0,9-5 0,-1 1 0,1 0 0,0-1 0,-1 1 0,1-1 0,0 1 0,0-1 0,-1 0 0,1 0 0,0 0 0,2 0 0,13-1 0,0-2 0,1 0 0,-1 0 0,0-2 0,26-10 0,-7 2 0,-13 6 9,103-30-537,-101 31 493,1 1 0,51-3 0,17 0 35,-31 2 0,-27 0 114,-30 4-68,0 1 1,0 0-1,0 0 0,0 0 1,0 1-1,0-1 1,0 1-1,0 1 0,0-1 1,8 3-1,-14-3-46,1 0 0,0 0 0,-1 1 0,1-1 0,-1 0 0,1 1 0,0-1 0,-1 1 0,1-1 0,-1 1 0,1-1 0,-1 1 0,1-1 0,-1 1 0,0-1 0,1 1 0,-1-1 0,0 1 0,1 0 0,-1-1 0,0 1 0,0 0 0,0-1 0,1 1 0,-1 0 0,0-1 0,0 2 0,0 0 0,-1 0 0,1 1 0,0-1 0,-1 0 0,0 0 0,1 0 0,-1 0 0,-2 4 0,-1 1 0,0 0 0,-1-1 0,-10 12 0,-95 87 0,55-56 0,24-20 0,-53 38 0,40-32 0,34-25 0,0-2 0,-1 0 0,0 0 0,-18 9 0,19-11 0,0 0 0,0 0 0,1 1 0,-16 14 0,15-11 0,-1-1 0,-21 13 0,29-20 0,1-1 0,0 1 0,-1-1 0,1 1 0,0 0 0,0 0 0,0 0 0,0 0 0,0 0 0,0 1 0,0-1 0,-1 3 0,3-4 0,0-1 0,1 1 0,-1-1 0,0 1 0,0-1 0,0 1 0,1-1 0,-1 0 0,0 1 0,1-1 0,-1 0 0,0 1 0,1-1 0,-1 0 0,0 1 0,1-1 0,-1 0 0,1 1 0,-1-1 0,0 0 0,1 0 0,-1 0 0,1 1 0,-1-1 0,1 0 0,-1 0 0,1 0 0,-1 0 0,1 0 0,-1 0 0,1 0 0,-1 0 0,1 0 0,0 0 0,22 0 0,-21 0 0,356-1 0,-351 1 0,-1 0 0,1 1 0,0 0 0,0 0 0,-1 1 0,8 2 0,-13-4 0,-1 0 0,1 1 0,0-1 0,0 0 0,0 1 0,0-1 0,0 0 0,0 1 0,-1-1 0,1 1 0,0 0 0,0-1 0,-1 1 0,1 0 0,0-1 0,-1 1 0,1 0 0,0-1 0,-1 1 0,1 0 0,-1 0 0,0 0 0,1 0 0,-1 0 0,0-1 0,1 1 0,-1 0 0,0 0 0,0 0 0,0 0 0,0 0 0,0 0 0,0 0 0,0 0 0,0 0 0,0 0 0,0 0 0,-1 0 0,1 0 0,0 0 0,-1-1 0,1 1 0,0 0 0,-1 0 0,1 0 0,-1 0 0,1-1 0,-1 1 0,0 0 0,1-1 0,-2 2 0,-42 50 0,40-48 0,0 0 0,0 0 0,-1 0 0,1 0 0,-8 4 0,8-5 0,-1 0 0,1 1 0,0-1 0,-1 1 0,2 0 0,-1 0 0,-3 5 0,3-3 0,-1-1 0,0 0 0,1 0 0,-1 0 0,-10 7 0,9-8 0,0 0 0,1 1 0,0 0 0,0 1 0,-6 7 0,-1 3 0,7-11 0,1 1 0,0 0 0,0 0 0,1 0 0,-6 11 0,9-16 0,0 1 0,-1-1 0,1 0 0,0 0 0,0 0 0,0 0 0,0 1 0,0-1 0,0 0 0,0 0 0,0 1 0,0-1 0,1 0 0,-1 0 0,1 0 0,-1 0 0,0 0 0,1 0 0,0 1 0,-1-1 0,1 0 0,0 0 0,-1-1 0,1 1 0,0 0 0,0 0 0,0 0 0,0 0 0,0-1 0,0 1 0,0 0 0,0-1 0,0 1 0,0-1 0,0 1 0,0-1 0,1 0 0,-1 1 0,2-1 0,42 10 0,4 0 0,-33-4 0,7 3 0,-1-2 0,44 8 0,-2-4 0,-34-5 0,0-2 0,41 1 0,-63-5 0,1 0 0,0 1 0,0 0 0,-1 0 0,15 4 0,-22-4 0,1-1 0,-1 0 0,0 1 0,1 0 0,-1-1 0,0 1 0,1 0 0,-1-1 0,0 1 0,0 0 0,1 0 0,-1 0 0,0 0 0,0 0 0,0 1 0,0-1 0,-1 0 0,1 0 0,0 0 0,0 1 0,-1-1 0,1 1 0,-1-1 0,1 0 0,-1 1 0,0-1 0,1 1 0,-1-1 0,0 1 0,0-1 0,0 1 0,0-1 0,0 1 0,0-1 0,-1 1 0,1-1 0,0 1 0,-1-1 0,1 0 0,-1 1 0,0 1 0,-8 15 0,0 0 0,-23 31 0,-8 17 0,-18 34 0,48-85 0,-3 17 0,12-28 0,0 0 0,0 0 0,-1 0 0,0 0 0,1-1 0,-2 1 0,1 0 0,-4 5 0,4-7 0,0 0 0,0 0 0,0 0 0,0 1 0,1-1 0,-1 1 0,1-1 0,-1 1 0,1 0 0,0 0 0,0 2 0,0-4 0,1-1 0,0 1 0,0-1 0,1 1 0,-1-1 0,0 1 0,0 0 0,0-1 0,0 1 0,0-1 0,0 1 0,1-1 0,-1 1 0,0-1 0,0 0 0,1 1 0,-1-1 0,0 1 0,1-1 0,-1 0 0,1 1 0,-1-1 0,1 1 0,0 0 0,1 0 0,0-1 0,-1 1 0,1-1 0,0 1 0,-1-1 0,1 1 0,0-1 0,-1 0 0,4 0 0,42 2 0,53-5 0,-86 1 0,-34 8 0,19-6 0,0 0 0,1 0 0,-1 1 0,0-1 0,0 0 0,0 1 0,1-1 0,-1 1 0,0-1 0,1 1 0,-1-1 0,0 1 0,1 0 0,-1-1 0,0 1 0,1 0 0,-1 0 0,1-1 0,0 1 0,-1 0 0,1 0 0,-1-1 0,1 1 0,0 0 0,0 0 0,-1 1 0,2 1 0,-1 0 0,1 0 0,-1 0 0,1 0 0,0 0 0,0 0 0,2 3 0,-2-5 0,3 9-1365,-1-2-5461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8T02:37:55.203"/>
    </inkml:context>
    <inkml:brush xml:id="br0">
      <inkml:brushProperty name="width" value="0.10583" units="cm"/>
      <inkml:brushProperty name="height" value="0.10583" units="cm"/>
      <inkml:brushProperty name="color" value="#FFFFFF"/>
    </inkml:brush>
  </inkml:definitions>
  <inkml:trace contextRef="#ctx0" brushRef="#br0">1 0 24575,'7'1'0,"0"0"0,0 1 0,0 0 0,-1 0 0,1 1 0,-1-1 0,8 5 0,12 5 0,42 12 0,-33-12 0,-22-7 0,1 0 0,-1-1 0,0-1 0,1 0 0,18 1 0,-8-2 0,0 2 0,42 11 0,-38-8 0,40 5 0,-35-7 0,60 17 0,-70-15 0,-1-2 0,-17-5 0,0 1 0,-1 0 0,0 0 0,1 1 0,6 2 0,-10-3 0,1 0 0,0 1 0,0-1 0,-1 1 0,1-1 0,0 1 0,-1 0 0,0-1 0,1 1 0,-1 0 0,0 0 0,0 0 0,0 0 0,0 0 0,1 3 0,0 0 0,-1 1 0,1-1 0,-1 1 0,0-1 0,0 1 0,-1 0 0,1 0 0,-1 0 0,-1-1 0,1 1 0,-1 0 0,-2 10 0,-1-7 0,1 0 0,-1-1 0,0 1 0,-1-1 0,0 0 0,-12 15 0,-12 20 0,23-33 0,0 0 0,-1 0 0,0-1 0,-1 0 0,0 0 0,-10 7 0,11-10 0,1 0 0,0 1 0,1-1 0,-7 11 0,-17 17 0,7-7 0,18-22 0,0 0 0,0-1 0,0 1 0,-1-1 0,1 0 0,-1 0 0,-7 4 0,-7 5 0,-29 23 0,28-20 0,-23 14 0,-39 24 0,60-46 0,19-7 0,-1 0 0,1 1 0,0-1 0,0 0 0,-1 1 0,-3 3 0,9-5 0,-1 1 0,1 0 0,0-1 0,-1 1 0,1-1 0,0 1 0,0-1 0,-1 0 0,1 0 0,0 0 0,2 0 0,13-1 0,0-2 0,1 0 0,-1 0 0,0-2 0,26-10 0,-7 2 0,-13 6 9,103-30-537,-101 31 493,1 1 0,51-3 0,17 0 35,-31 2 0,-27 0 114,-30 4-68,0 1 1,0 0-1,0 0 0,0 0 1,0 1-1,0-1 1,0 1-1,0 1 0,0-1 1,8 3-1,-14-3-46,1 0 0,0 0 0,-1 1 0,1-1 0,-1 0 0,1 1 0,0-1 0,-1 1 0,1-1 0,-1 1 0,1-1 0,-1 1 0,1-1 0,-1 1 0,0-1 0,1 1 0,-1-1 0,0 1 0,1 0 0,-1-1 0,0 1 0,0 0 0,0-1 0,1 1 0,-1 0 0,0-1 0,0 2 0,0 0 0,-1 0 0,1 1 0,0-1 0,-1 0 0,0 0 0,1 0 0,-1 0 0,-2 4 0,-1 1 0,0 0 0,-1-1 0,-10 12 0,-95 87 0,55-56 0,24-20 0,-53 38 0,40-32 0,34-25 0,0-2 0,-1 0 0,0 0 0,-18 9 0,19-11 0,0 0 0,0 0 0,1 1 0,-16 14 0,15-11 0,-1-1 0,-21 13 0,29-20 0,1-1 0,0 1 0,-1-1 0,1 1 0,0 0 0,0 0 0,0 0 0,0 0 0,0 0 0,0 1 0,0-1 0,-1 3 0,3-4 0,0-1 0,1 1 0,-1-1 0,0 1 0,0-1 0,0 1 0,1-1 0,-1 0 0,0 1 0,1-1 0,-1 0 0,0 1 0,1-1 0,-1 0 0,0 1 0,1-1 0,-1 0 0,1 1 0,-1-1 0,0 0 0,1 0 0,-1 0 0,1 1 0,-1-1 0,1 0 0,-1 0 0,1 0 0,-1 0 0,1 0 0,-1 0 0,1 0 0,-1 0 0,1 0 0,0 0 0,22 0 0,-21 0 0,356-1 0,-351 1 0,-1 0 0,1 1 0,0 0 0,0 0 0,-1 1 0,8 2 0,-13-4 0,-1 0 0,1 1 0,0-1 0,0 0 0,0 1 0,0-1 0,0 0 0,0 1 0,-1-1 0,1 1 0,0 0 0,0-1 0,-1 1 0,1 0 0,0-1 0,-1 1 0,1 0 0,0-1 0,-1 1 0,1 0 0,-1 0 0,0 0 0,1 0 0,-1 0 0,0-1 0,1 1 0,-1 0 0,0 0 0,0 0 0,0 0 0,0 0 0,0 0 0,0 0 0,0 0 0,0 0 0,0 0 0,0 0 0,-1 0 0,1 0 0,0 0 0,-1-1 0,1 1 0,0 0 0,-1 0 0,1 0 0,-1 0 0,1-1 0,-1 1 0,0 0 0,1-1 0,-2 2 0,-42 50 0,40-48 0,0 0 0,0 0 0,-1 0 0,1 0 0,-8 4 0,8-5 0,-1 0 0,1 1 0,0-1 0,-1 1 0,2 0 0,-1 0 0,-3 5 0,3-3 0,-1-1 0,0 0 0,1 0 0,-1 0 0,-10 7 0,9-8 0,0 0 0,1 1 0,0 0 0,0 1 0,-6 7 0,-1 3 0,7-11 0,1 1 0,0 0 0,0 0 0,1 0 0,-6 11 0,9-16 0,0 1 0,-1-1 0,1 0 0,0 0 0,0 0 0,0 0 0,0 1 0,0-1 0,0 0 0,0 0 0,0 1 0,0-1 0,1 0 0,-1 0 0,1 0 0,-1 0 0,0 0 0,1 0 0,0 1 0,-1-1 0,1 0 0,0 0 0,-1-1 0,1 1 0,0 0 0,0 0 0,0 0 0,0 0 0,0-1 0,0 1 0,0 0 0,0-1 0,0 1 0,0-1 0,0 1 0,0-1 0,1 0 0,-1 1 0,2-1 0,42 10 0,4 0 0,-33-4 0,7 3 0,-1-2 0,44 8 0,-2-4 0,-34-5 0,0-2 0,41 1 0,-63-5 0,1 0 0,0 1 0,0 0 0,-1 0 0,15 4 0,-22-4 0,1-1 0,-1 0 0,0 1 0,1 0 0,-1-1 0,0 1 0,1 0 0,-1-1 0,0 1 0,0 0 0,1 0 0,-1 0 0,0 0 0,0 0 0,0 1 0,0-1 0,-1 0 0,1 0 0,0 0 0,0 1 0,-1-1 0,1 1 0,-1-1 0,1 0 0,-1 1 0,0-1 0,1 1 0,-1-1 0,0 1 0,0-1 0,0 1 0,0-1 0,0 1 0,0-1 0,-1 1 0,1-1 0,0 1 0,-1-1 0,1 0 0,-1 1 0,0 1 0,-8 15 0,0 0 0,-23 31 0,-8 17 0,-18 34 0,48-85 0,-3 17 0,12-28 0,0 0 0,0 0 0,-1 0 0,0 0 0,1-1 0,-2 1 0,1 0 0,-4 5 0,4-7 0,0 0 0,0 0 0,0 0 0,0 1 0,1-1 0,-1 1 0,1-1 0,-1 1 0,1 0 0,0 0 0,0 2 0,0-4 0,1-1 0,0 1 0,0-1 0,1 1 0,-1-1 0,0 1 0,0 0 0,0-1 0,0 1 0,0-1 0,0 1 0,1-1 0,-1 1 0,0-1 0,0 0 0,1 1 0,-1-1 0,0 1 0,1-1 0,-1 0 0,1 1 0,-1-1 0,1 1 0,0 0 0,1 0 0,0-1 0,-1 1 0,1-1 0,0 1 0,-1-1 0,1 1 0,0-1 0,-1 0 0,4 0 0,42 2 0,53-5 0,-86 1 0,-34 8 0,19-6 0,0 0 0,1 0 0,-1 1 0,0-1 0,0 0 0,0 1 0,1-1 0,-1 1 0,0-1 0,1 1 0,-1-1 0,0 1 0,1 0 0,-1-1 0,0 1 0,1 0 0,-1 0 0,1-1 0,0 1 0,-1 0 0,1 0 0,-1-1 0,1 1 0,0 0 0,0 0 0,-1 1 0,2 1 0,-1 0 0,1 0 0,-1 0 0,1 0 0,0 0 0,0 0 0,2 3 0,-2-5 0,3 9-1365,-1-2-5461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8T02:38:03.262"/>
    </inkml:context>
    <inkml:brush xml:id="br0">
      <inkml:brushProperty name="width" value="0.10583" units="cm"/>
      <inkml:brushProperty name="height" value="0.10583" units="cm"/>
      <inkml:brushProperty name="color" value="#FFFFFF"/>
    </inkml:brush>
  </inkml:definitions>
  <inkml:trace contextRef="#ctx0" brushRef="#br0">1 0 24575,'7'1'0,"0"0"0,0 1 0,0 0 0,-1 0 0,1 1 0,-1-1 0,8 5 0,12 5 0,42 12 0,-33-12 0,-22-7 0,1 0 0,-1-1 0,0-1 0,1 0 0,18 1 0,-8-2 0,0 2 0,42 11 0,-38-8 0,40 5 0,-35-7 0,60 17 0,-70-15 0,-1-2 0,-17-5 0,0 1 0,-1 0 0,0 0 0,1 1 0,6 2 0,-10-3 0,1 0 0,0 1 0,0-1 0,-1 1 0,1-1 0,0 1 0,-1 0 0,0-1 0,1 1 0,-1 0 0,0 0 0,0 0 0,0 0 0,0 0 0,1 3 0,0 0 0,-1 1 0,1-1 0,-1 1 0,0-1 0,0 1 0,-1 0 0,1 0 0,-1 0 0,-1-1 0,1 1 0,-1 0 0,-2 10 0,-1-7 0,1 0 0,-1-1 0,0 1 0,-1-1 0,0 0 0,-12 15 0,-12 20 0,23-33 0,0 0 0,-1 0 0,0-1 0,-1 0 0,0 0 0,-10 7 0,11-10 0,1 0 0,0 1 0,1-1 0,-7 11 0,-17 17 0,7-7 0,18-22 0,0 0 0,0-1 0,0 1 0,-1-1 0,1 0 0,-1 0 0,-7 4 0,-7 5 0,-29 23 0,28-20 0,-23 14 0,-39 24 0,60-46 0,19-7 0,-1 0 0,1 1 0,0-1 0,0 0 0,-1 1 0,-3 3 0,9-5 0,-1 1 0,1 0 0,0-1 0,-1 1 0,1-1 0,0 1 0,0-1 0,-1 0 0,1 0 0,0 0 0,2 0 0,13-1 0,0-2 0,1 0 0,-1 0 0,0-2 0,26-10 0,-7 2 0,-13 6 9,103-30-537,-101 31 493,1 1 0,51-3 0,17 0 35,-31 2 0,-27 0 114,-30 4-68,0 1 1,0 0-1,0 0 0,0 0 1,0 1-1,0-1 1,0 1-1,0 1 0,0-1 1,8 3-1,-14-3-46,1 0 0,0 0 0,-1 1 0,1-1 0,-1 0 0,1 1 0,0-1 0,-1 1 0,1-1 0,-1 1 0,1-1 0,-1 1 0,1-1 0,-1 1 0,0-1 0,1 1 0,-1-1 0,0 1 0,1 0 0,-1-1 0,0 1 0,0 0 0,0-1 0,1 1 0,-1 0 0,0-1 0,0 2 0,0 0 0,-1 0 0,1 1 0,0-1 0,-1 0 0,0 0 0,1 0 0,-1 0 0,-2 4 0,-1 1 0,0 0 0,-1-1 0,-10 12 0,-95 87 0,55-56 0,24-20 0,-53 38 0,40-32 0,34-25 0,0-2 0,-1 0 0,0 0 0,-18 9 0,19-11 0,0 0 0,0 0 0,1 1 0,-16 14 0,15-11 0,-1-1 0,-21 13 0,29-20 0,1-1 0,0 1 0,-1-1 0,1 1 0,0 0 0,0 0 0,0 0 0,0 0 0,0 0 0,0 1 0,0-1 0,-1 3 0,3-4 0,0-1 0,1 1 0,-1-1 0,0 1 0,0-1 0,0 1 0,1-1 0,-1 0 0,0 1 0,1-1 0,-1 0 0,0 1 0,1-1 0,-1 0 0,0 1 0,1-1 0,-1 0 0,1 1 0,-1-1 0,0 0 0,1 0 0,-1 0 0,1 1 0,-1-1 0,1 0 0,-1 0 0,1 0 0,-1 0 0,1 0 0,-1 0 0,1 0 0,-1 0 0,1 0 0,0 0 0,22 0 0,-21 0 0,356-1 0,-351 1 0,-1 0 0,1 1 0,0 0 0,0 0 0,-1 1 0,8 2 0,-13-4 0,-1 0 0,1 1 0,0-1 0,0 0 0,0 1 0,0-1 0,0 0 0,0 1 0,-1-1 0,1 1 0,0 0 0,0-1 0,-1 1 0,1 0 0,0-1 0,-1 1 0,1 0 0,0-1 0,-1 1 0,1 0 0,-1 0 0,0 0 0,1 0 0,-1 0 0,0-1 0,1 1 0,-1 0 0,0 0 0,0 0 0,0 0 0,0 0 0,0 0 0,0 0 0,0 0 0,0 0 0,0 0 0,0 0 0,-1 0 0,1 0 0,0 0 0,-1-1 0,1 1 0,0 0 0,-1 0 0,1 0 0,-1 0 0,1-1 0,-1 1 0,0 0 0,1-1 0,-2 2 0,-42 50 0,40-48 0,0 0 0,0 0 0,-1 0 0,1 0 0,-8 4 0,8-5 0,-1 0 0,1 1 0,0-1 0,-1 1 0,2 0 0,-1 0 0,-3 5 0,3-3 0,-1-1 0,0 0 0,1 0 0,-1 0 0,-10 7 0,9-8 0,0 0 0,1 1 0,0 0 0,0 1 0,-6 7 0,-1 3 0,7-11 0,1 1 0,0 0 0,0 0 0,1 0 0,-6 11 0,9-16 0,0 1 0,-1-1 0,1 0 0,0 0 0,0 0 0,0 0 0,0 1 0,0-1 0,0 0 0,0 0 0,0 1 0,0-1 0,1 0 0,-1 0 0,1 0 0,-1 0 0,0 0 0,1 0 0,0 1 0,-1-1 0,1 0 0,0 0 0,-1-1 0,1 1 0,0 0 0,0 0 0,0 0 0,0 0 0,0-1 0,0 1 0,0 0 0,0-1 0,0 1 0,0-1 0,0 1 0,0-1 0,1 0 0,-1 1 0,2-1 0,42 10 0,4 0 0,-33-4 0,7 3 0,-1-2 0,44 8 0,-2-4 0,-34-5 0,0-2 0,41 1 0,-63-5 0,1 0 0,0 1 0,0 0 0,-1 0 0,15 4 0,-22-4 0,1-1 0,-1 0 0,0 1 0,1 0 0,-1-1 0,0 1 0,1 0 0,-1-1 0,0 1 0,0 0 0,1 0 0,-1 0 0,0 0 0,0 0 0,0 1 0,0-1 0,-1 0 0,1 0 0,0 0 0,0 1 0,-1-1 0,1 1 0,-1-1 0,1 0 0,-1 1 0,0-1 0,1 1 0,-1-1 0,0 1 0,0-1 0,0 1 0,0-1 0,0 1 0,0-1 0,-1 1 0,1-1 0,0 1 0,-1-1 0,1 0 0,-1 1 0,0 1 0,-8 15 0,0 0 0,-23 31 0,-8 17 0,-18 34 0,48-85 0,-3 17 0,12-28 0,0 0 0,0 0 0,-1 0 0,0 0 0,1-1 0,-2 1 0,1 0 0,-4 5 0,4-7 0,0 0 0,0 0 0,0 0 0,0 1 0,1-1 0,-1 1 0,1-1 0,-1 1 0,1 0 0,0 0 0,0 2 0,0-4 0,1-1 0,0 1 0,0-1 0,1 1 0,-1-1 0,0 1 0,0 0 0,0-1 0,0 1 0,0-1 0,0 1 0,1-1 0,-1 1 0,0-1 0,0 0 0,1 1 0,-1-1 0,0 1 0,1-1 0,-1 0 0,1 1 0,-1-1 0,1 1 0,0 0 0,1 0 0,0-1 0,-1 1 0,1-1 0,0 1 0,-1-1 0,1 1 0,0-1 0,-1 0 0,4 0 0,42 2 0,53-5 0,-86 1 0,-34 8 0,19-6 0,0 0 0,1 0 0,-1 1 0,0-1 0,0 0 0,0 1 0,1-1 0,-1 1 0,0-1 0,1 1 0,-1-1 0,0 1 0,1 0 0,-1-1 0,0 1 0,1 0 0,-1 0 0,1-1 0,0 1 0,-1 0 0,1 0 0,-1-1 0,1 1 0,0 0 0,0 0 0,-1 1 0,2 1 0,-1 0 0,1 0 0,-1 0 0,1 0 0,0 0 0,0 0 0,2 3 0,-2-5 0,3 9-1365,-1-2-5461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A9493D-3C56-45EA-8BF7-D1E19BDB018B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08B9B3-DF2B-4437-85A2-938F55812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77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Hi everyone, I’m Yongjie from the University of Pittsburgh.</a:t>
            </a:r>
            <a:br>
              <a:rPr lang="en-US" dirty="0"/>
            </a:br>
            <a:r>
              <a:rPr lang="en-US" dirty="0"/>
              <a:t>I’m really excited to be here today to share our recent work, </a:t>
            </a:r>
            <a:r>
              <a:rPr lang="en-US" i="1" dirty="0" err="1"/>
              <a:t>LeekyFeeder</a:t>
            </a:r>
            <a:r>
              <a:rPr lang="en-US" i="1" dirty="0"/>
              <a:t>: In-Air Gesture Control Using Leaky Acoustic Waves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This project is a collaboration between our team, researchers at UMass Amherst, and  Google.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051C-03C7-4403-8543-9913E4410E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891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6D768-4E22-4C85-A425-31511F221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8D1865-E6D5-E6A5-DEF4-D769061F47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115645-81A7-EA2E-1645-50EF5A88EA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So, let me show you an example, this rubbing gesture in the results.</a:t>
            </a:r>
            <a:br>
              <a:rPr lang="en-US" dirty="0"/>
            </a:br>
            <a:r>
              <a:rPr lang="en-US" dirty="0"/>
              <a:t>[x]On the right, the blue figure shows the reflections over time — the </a:t>
            </a:r>
            <a:r>
              <a:rPr lang="en-US" b="1" dirty="0"/>
              <a:t>x-axis</a:t>
            </a:r>
            <a:r>
              <a:rPr lang="en-US" dirty="0"/>
              <a:t> represents time, and the </a:t>
            </a:r>
            <a:r>
              <a:rPr lang="en-US" b="1" dirty="0"/>
              <a:t>y-axis</a:t>
            </a:r>
            <a:r>
              <a:rPr lang="en-US" dirty="0"/>
              <a:t> represents the detection range.</a:t>
            </a:r>
          </a:p>
          <a:p>
            <a:r>
              <a:rPr lang="en-US" dirty="0"/>
              <a:t>You can see that at different time points, we’re picking up different reflections from various parts of the hand. Also, we intentionally ignore signals within 2 cm to avoid reflections from the ear canal itself.</a:t>
            </a:r>
          </a:p>
          <a:p>
            <a:r>
              <a:rPr lang="en-US" dirty="0"/>
              <a:t>[x] This orange circle shows how even tiny rubbing gesture can be tracked over time, overall, overall the results shows how sensitive of our system to detect your find-</a:t>
            </a:r>
            <a:r>
              <a:rPr lang="en-US" dirty="0" err="1"/>
              <a:t>graned</a:t>
            </a:r>
            <a:r>
              <a:rPr lang="en-US" dirty="0"/>
              <a:t> gestures.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E6F769-CDC9-186D-3A61-89CF1E2CEE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A851E1-4926-46B8-9162-66CCDE4C315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9420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6DC3B-1246-FC81-35B2-F42FCD164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8D4A6D-7BC8-FE8E-4C16-8BFC74E0AD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59E338-69E0-A1A4-AA00-D4AFA2A948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However, you can see from our hardware setup, we only have one single microphone and one single speaker</a:t>
            </a:r>
          </a:p>
          <a:p>
            <a:r>
              <a:rPr lang="en-US" dirty="0"/>
              <a:t>[x]this raised some challenges about gesture reconstruction of path ambiguity issue.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6F9098-929A-B237-179C-D55434BF4D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051C-03C7-4403-8543-9913E4410E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771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the first challenge is that there are </a:t>
            </a:r>
            <a:r>
              <a:rPr lang="en-US" b="1" dirty="0"/>
              <a:t>too many reflection echoes</a:t>
            </a:r>
            <a:r>
              <a:rPr lang="en-US" dirty="0"/>
              <a:t> coming from different parts of your hand and it’s hard to tell </a:t>
            </a:r>
            <a:r>
              <a:rPr lang="en-US" b="1" dirty="0"/>
              <a:t>which echo comes from which part</a:t>
            </a:r>
            <a:r>
              <a:rPr lang="en-US" dirty="0"/>
              <a:t>.</a:t>
            </a:r>
          </a:p>
          <a:p>
            <a:r>
              <a:rPr lang="en-US" dirty="0"/>
              <a:t>[x] You can see that all the different echoes are picked up by a </a:t>
            </a:r>
            <a:r>
              <a:rPr lang="en-US" b="1" dirty="0"/>
              <a:t>single microphone</a:t>
            </a:r>
            <a:r>
              <a:rPr lang="en-US" dirty="0"/>
              <a:t>, so the signal we receive is actually a </a:t>
            </a:r>
            <a:r>
              <a:rPr lang="en-US" b="1" dirty="0"/>
              <a:t>combined mix</a:t>
            </a:r>
            <a:r>
              <a:rPr lang="en-US" dirty="0"/>
              <a:t> of reflections from various parts of your hand.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[x]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How can we distinguish which echo corresponds to which part of the hand?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051C-03C7-4403-8543-9913E4410E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390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second challenge is </a:t>
            </a:r>
            <a:r>
              <a:rPr lang="en-US" b="1" dirty="0"/>
              <a:t>directional ambiguity</a:t>
            </a:r>
            <a:r>
              <a:rPr lang="en-US" dirty="0"/>
              <a:t> — even if different hand positions are at the same distance from the earphone,</a:t>
            </a:r>
            <a:br>
              <a:rPr lang="en-US" dirty="0"/>
            </a:br>
            <a:r>
              <a:rPr lang="en-US" dirty="0"/>
              <a:t>[x]it’s hard to tell </a:t>
            </a:r>
            <a:r>
              <a:rPr lang="en-US" b="1" dirty="0"/>
              <a:t>which direction</a:t>
            </a:r>
            <a:r>
              <a:rPr lang="en-US" dirty="0"/>
              <a:t> the signals are coming from.</a:t>
            </a:r>
            <a:br>
              <a:rPr lang="en-US" dirty="0"/>
            </a:br>
            <a:r>
              <a:rPr lang="en-US" dirty="0"/>
              <a:t>[x]In other words, we need some way to estimate the </a:t>
            </a:r>
            <a:r>
              <a:rPr lang="en-US" b="1" dirty="0"/>
              <a:t>overall position of the hand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altLang="zh-CN" dirty="0"/>
              <a:t>So Based on these two </a:t>
            </a:r>
            <a:r>
              <a:rPr lang="en-US" altLang="zh-CN" dirty="0" err="1"/>
              <a:t>challegens</a:t>
            </a:r>
            <a:r>
              <a:rPr lang="en-US" dirty="0"/>
              <a:t>, this seems like a hard problem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051C-03C7-4403-8543-9913E4410E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47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luckily, we found some useful </a:t>
            </a:r>
            <a:r>
              <a:rPr lang="en-US" b="1" dirty="0"/>
              <a:t>prior knowledge</a:t>
            </a:r>
            <a:r>
              <a:rPr lang="en-US" dirty="0"/>
              <a:t> about how people naturally perform gestures </a:t>
            </a:r>
            <a:r>
              <a:rPr lang="en-US" altLang="zh-CN" dirty="0"/>
              <a:t>in </a:t>
            </a:r>
            <a:r>
              <a:rPr lang="en-US" altLang="zh-CN" dirty="0" err="1"/>
              <a:t>realworld</a:t>
            </a:r>
            <a:r>
              <a:rPr lang="en-US" altLang="zh-CN" dirty="0"/>
              <a:t> scenario</a:t>
            </a:r>
            <a:r>
              <a:rPr lang="en-US" dirty="0"/>
              <a:t> and that’s what inspired our data-driven model in the later.</a:t>
            </a:r>
          </a:p>
          <a:p>
            <a:r>
              <a:rPr lang="en-US" dirty="0"/>
              <a:t>Let me walk you though these insight knowledge</a:t>
            </a:r>
          </a:p>
          <a:p>
            <a:r>
              <a:rPr lang="en-US" dirty="0"/>
              <a:t>first, we have the </a:t>
            </a:r>
            <a:r>
              <a:rPr lang="en-US" i="1" dirty="0"/>
              <a:t>gesture orientation prior</a:t>
            </a:r>
            <a:r>
              <a:rPr lang="en-US" dirty="0"/>
              <a:t>. When people perform gestures around the ear, the palm usually faces the headphone, with fingers pointing either upward or inward.</a:t>
            </a:r>
            <a:br>
              <a:rPr lang="en-US" dirty="0"/>
            </a:br>
            <a:r>
              <a:rPr lang="en-US" dirty="0"/>
              <a:t>This can gives us  a rough directional assumption to work with.</a:t>
            </a:r>
          </a:p>
          <a:p>
            <a:r>
              <a:rPr lang="en-US" dirty="0"/>
              <a:t>[x] Taking it a step further, second, we also consider </a:t>
            </a:r>
            <a:r>
              <a:rPr lang="en-US" b="1" dirty="0"/>
              <a:t>ergonomic constraints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The human hand moves in a predictable way — finger joints naturally bend toward the palm, which in this case means your fingers tend to bend </a:t>
            </a:r>
            <a:r>
              <a:rPr lang="en-US" b="1" dirty="0"/>
              <a:t>toward the ear side</a:t>
            </a:r>
            <a:r>
              <a:rPr lang="en-US" dirty="0"/>
              <a:t>.</a:t>
            </a:r>
          </a:p>
          <a:p>
            <a:r>
              <a:rPr lang="en-US" dirty="0"/>
              <a:t>So, even if we can’t see the exact pose, we know certain positions are more likely than others.</a:t>
            </a:r>
          </a:p>
          <a:p>
            <a:r>
              <a:rPr lang="en-US" dirty="0"/>
              <a:t>[x] and most importantly, there’s </a:t>
            </a:r>
            <a:r>
              <a:rPr lang="en-US" i="1" dirty="0"/>
              <a:t>motion continuity</a:t>
            </a:r>
            <a:r>
              <a:rPr lang="en-US" dirty="0"/>
              <a:t>. When performing gestures, finger movements don’t just randomly jump — they follow smooth, continuous trajectories.</a:t>
            </a:r>
            <a:br>
              <a:rPr lang="en-US" dirty="0"/>
            </a:br>
            <a:r>
              <a:rPr lang="en-US" dirty="0"/>
              <a:t>That means we should take continuous frames to see the </a:t>
            </a:r>
            <a:r>
              <a:rPr lang="en-US" b="1" dirty="0"/>
              <a:t>temporal patterns</a:t>
            </a:r>
            <a:r>
              <a:rPr lang="en-US" dirty="0"/>
              <a:t> in the FMCW signal sequence.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051C-03C7-4403-8543-9913E4410E1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018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we build a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FMCW SONAR-Based Hand Reconstruction Model  </a:t>
            </a:r>
            <a:r>
              <a:rPr lang="en-US" dirty="0"/>
              <a:t>Instead of building a new model from scratch, we adapted some  architectures for cross-modal translation to translate our audio ranging input to the vision domain to reconstruct the each hand joint</a:t>
            </a:r>
          </a:p>
          <a:p>
            <a:r>
              <a:rPr lang="en-US" dirty="0"/>
              <a:t>And then we </a:t>
            </a:r>
            <a:r>
              <a:rPr lang="en-US" dirty="0" err="1"/>
              <a:t>levareing</a:t>
            </a:r>
            <a:r>
              <a:rPr lang="en-US" dirty="0"/>
              <a:t> the </a:t>
            </a:r>
            <a:r>
              <a:rPr lang="en-US" dirty="0" err="1"/>
              <a:t>transoformer</a:t>
            </a:r>
            <a:r>
              <a:rPr lang="en-US" dirty="0"/>
              <a:t> model, which performs very well in time sequence data as we know, and also designed some key </a:t>
            </a:r>
            <a:r>
              <a:rPr lang="en-US" dirty="0" err="1"/>
              <a:t>compnonents</a:t>
            </a:r>
            <a:r>
              <a:rPr lang="en-US" dirty="0"/>
              <a:t> in our architecture.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051C-03C7-4403-8543-9913E4410E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620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me first talk about the input This temporal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Multi-frame FMCW Distance Sequences</a:t>
            </a:r>
            <a:r>
              <a:rPr lang="en-US" dirty="0"/>
              <a:t> allows the model to learn </a:t>
            </a:r>
            <a:r>
              <a:rPr lang="en-US" b="1" dirty="0"/>
              <a:t>how reflections shift smoothly across time</a:t>
            </a:r>
            <a:r>
              <a:rPr lang="en-US" dirty="0"/>
              <a:t>, which helps disentangle overlapping echoes from different hand parts.</a:t>
            </a:r>
            <a:br>
              <a:rPr lang="en-US" dirty="0"/>
            </a:br>
            <a:r>
              <a:rPr lang="en-US" dirty="0"/>
              <a:t>Instead of treating each frame independently, it </a:t>
            </a:r>
            <a:r>
              <a:rPr lang="en-US" altLang="zh-CN" dirty="0"/>
              <a:t>also </a:t>
            </a:r>
            <a:r>
              <a:rPr lang="en-US" dirty="0"/>
              <a:t>learns the </a:t>
            </a:r>
            <a:r>
              <a:rPr lang="en-US" b="1" dirty="0"/>
              <a:t>motion continuity</a:t>
            </a:r>
            <a:r>
              <a:rPr lang="en-US" dirty="0"/>
              <a:t> — enabling better reconstruction of gesture trajectories.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051C-03C7-4403-8543-9913E4410E1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1027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model how hand motion over time, we use a </a:t>
            </a:r>
            <a:r>
              <a:rPr lang="en-US" b="1" dirty="0"/>
              <a:t>Transformer encoder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It starts with </a:t>
            </a:r>
            <a:r>
              <a:rPr lang="en-US" b="1" dirty="0"/>
              <a:t>position encoding</a:t>
            </a:r>
            <a:r>
              <a:rPr lang="en-US" dirty="0"/>
              <a:t> to inject frame order into the data — allowing the model to capture temporal dynamics.</a:t>
            </a:r>
            <a:br>
              <a:rPr lang="en-US" dirty="0"/>
            </a:br>
            <a:r>
              <a:rPr lang="en-US" dirty="0"/>
              <a:t>Then, the </a:t>
            </a:r>
            <a:r>
              <a:rPr lang="en-US" b="1" dirty="0"/>
              <a:t>embedding layer</a:t>
            </a:r>
            <a:r>
              <a:rPr lang="en-US" dirty="0"/>
              <a:t> extracts rich features from each FMCW frame, and finally, </a:t>
            </a:r>
            <a:r>
              <a:rPr lang="en-US" b="1" dirty="0"/>
              <a:t>self-attention</a:t>
            </a:r>
            <a:r>
              <a:rPr lang="en-US" dirty="0"/>
              <a:t> links those frames together, learning both spatial and motion patterns to resolve ambiguity and reconstruct gestures.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051C-03C7-4403-8543-9913E4410E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405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Finally, we take the learned features and predict a </a:t>
            </a:r>
            <a:r>
              <a:rPr lang="en-US" b="1" dirty="0"/>
              <a:t>3D hand skeleton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To make sure the motion looks natural and physically valid, we add an </a:t>
            </a:r>
            <a:r>
              <a:rPr lang="en-US" b="1" dirty="0"/>
              <a:t>Inverse Kinematics (IK) layer</a:t>
            </a:r>
            <a:r>
              <a:rPr lang="en-US" dirty="0"/>
              <a:t> — this enforces realistic bone lengths and joint angles from our hand.</a:t>
            </a:r>
            <a:br>
              <a:rPr lang="en-US" dirty="0"/>
            </a:br>
            <a:r>
              <a:rPr lang="en-US" dirty="0"/>
              <a:t>We also use </a:t>
            </a:r>
            <a:r>
              <a:rPr lang="en-US" b="1" dirty="0"/>
              <a:t>contact cues</a:t>
            </a:r>
            <a:r>
              <a:rPr lang="en-US" dirty="0"/>
              <a:t>, like friction sounds, for example, such as rubbing gesture, to fine-tune fingertip alignment — ensuring smooth plausible gestures.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051C-03C7-4403-8543-9913E4410E1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40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one </a:t>
            </a:r>
            <a:r>
              <a:rPr lang="en-US" dirty="0" err="1"/>
              <a:t>visiualazion</a:t>
            </a:r>
            <a:r>
              <a:rPr lang="en-US" dirty="0"/>
              <a:t> example from our system, [x] </a:t>
            </a:r>
            <a:r>
              <a:rPr lang="en-US" dirty="0" err="1"/>
              <a:t>leeky</a:t>
            </a:r>
            <a:r>
              <a:rPr lang="en-US" dirty="0"/>
              <a:t> feeder, and also from the commercial ground truth hand tracking from </a:t>
            </a:r>
            <a:r>
              <a:rPr lang="en-US" dirty="0" err="1"/>
              <a:t>Leapmotion</a:t>
            </a:r>
            <a:endParaRPr lang="en-US" dirty="0"/>
          </a:p>
          <a:p>
            <a:r>
              <a:rPr lang="en-US" dirty="0"/>
              <a:t>The reconstructed results are quite reasonable, right?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051C-03C7-4403-8543-9913E4410E1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90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So you might be wondering — there are all kinds of leaky sounds around us, such as the hum from your laptop fan, or even traffic noise outside.</a:t>
            </a:r>
            <a:br>
              <a:rPr lang="en-US" dirty="0"/>
            </a:br>
            <a:r>
              <a:rPr lang="en-US" dirty="0"/>
              <a:t>But the kind of leakage we’re interested in comes from your </a:t>
            </a:r>
            <a:r>
              <a:rPr lang="en-US" b="1" dirty="0"/>
              <a:t>earphones or headphones</a:t>
            </a:r>
            <a:r>
              <a:rPr lang="en-US" dirty="0"/>
              <a:t>.</a:t>
            </a:r>
          </a:p>
          <a:p>
            <a:r>
              <a:rPr lang="en-US" dirty="0"/>
              <a:t>[x]For example, imagine you’re on a flight, and the person close to you is wearing one headphone. Unintentionally, you can hear the music leaking out — </a:t>
            </a:r>
            <a:r>
              <a:rPr lang="en-US" i="1" dirty="0"/>
              <a:t>that’s the kind of leaky acoustic signal we’re focusing on, even the man whose wearing the earphone did not notice that</a:t>
            </a:r>
            <a:endParaRPr lang="en-US" dirty="0"/>
          </a:p>
          <a:p>
            <a:r>
              <a:rPr lang="en-US" dirty="0"/>
              <a:t>[x] </a:t>
            </a:r>
            <a:r>
              <a:rPr lang="en-US" altLang="zh-CN" dirty="0"/>
              <a:t>Why is leaky sound so common in everyday life</a:t>
            </a:r>
            <a:r>
              <a:rPr lang="zh-CN" altLang="en-US" dirty="0"/>
              <a:t>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051C-03C7-4403-8543-9913E4410E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381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For training, we recruited </a:t>
            </a:r>
            <a:r>
              <a:rPr lang="en-US" b="1" dirty="0"/>
              <a:t>volunteers to collect data and  perform </a:t>
            </a:r>
            <a:r>
              <a:rPr lang="en-US" dirty="0"/>
              <a:t>six gestures </a:t>
            </a:r>
            <a:r>
              <a:rPr lang="en-US" altLang="zh-CN" dirty="0"/>
              <a:t>based on current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Vision Pro standard 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gestures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en-US" dirty="0"/>
              <a:t>repeat at different positions and angles around the ear.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051C-03C7-4403-8543-9913E4410E1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8567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CN" dirty="0"/>
              <a:t>To evaluated our system</a:t>
            </a:r>
            <a:r>
              <a:rPr lang="zh-CN" altLang="en-US" dirty="0"/>
              <a:t>， </a:t>
            </a:r>
            <a:r>
              <a:rPr lang="en-US" dirty="0"/>
              <a:t>we tested the model on </a:t>
            </a:r>
            <a:r>
              <a:rPr lang="en-US" b="1" dirty="0"/>
              <a:t>10 new users</a:t>
            </a:r>
            <a:r>
              <a:rPr lang="en-US" dirty="0"/>
              <a:t>, each wearing Pixel Buds and performing the same gestures.</a:t>
            </a:r>
            <a:br>
              <a:rPr lang="en-US" dirty="0"/>
            </a:br>
            <a:r>
              <a:rPr lang="en-US" dirty="0"/>
              <a:t>[x]As you can see here, most users achieved </a:t>
            </a:r>
            <a:r>
              <a:rPr lang="en-US" b="1" dirty="0"/>
              <a:t>over 85% accuracy within 3cm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which means the predicted hand poses closely match the real ones.</a:t>
            </a:r>
          </a:p>
          <a:p>
            <a:r>
              <a:rPr lang="en-US" dirty="0"/>
              <a:t>Now, you might notice a few bars fall below that red line —that’s mainly because some users had </a:t>
            </a:r>
            <a:r>
              <a:rPr lang="en-US" b="1" dirty="0"/>
              <a:t>larger user hands</a:t>
            </a:r>
            <a:r>
              <a:rPr lang="en-US" dirty="0"/>
              <a:t>, which out of the detection range, making the reconstruction task harder.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051C-03C7-4403-8543-9913E4410E1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248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FFA1B-957F-76ED-B4FC-C30417DF4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7DBBF4-9F1E-E29F-84FB-D3BB97C14F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B1B108-49BB-7F82-84D5-7251C40E68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So in short </a:t>
            </a:r>
            <a:r>
              <a:rPr lang="en-US" altLang="zh-CN" dirty="0"/>
              <a:t>summary</a:t>
            </a:r>
            <a:r>
              <a:rPr lang="en-US" dirty="0"/>
              <a:t>—first, we turn the usually we ignored leaky sound from ANC earphones into a sensing signal, </a:t>
            </a:r>
          </a:p>
          <a:p>
            <a:pPr>
              <a:buNone/>
            </a:pPr>
            <a:r>
              <a:rPr lang="en-US" dirty="0"/>
              <a:t>Then, we decode those weak echoes into 3D hand gestures using FMCW and a Transformer.</a:t>
            </a:r>
          </a:p>
          <a:p>
            <a:r>
              <a:rPr lang="en-US" dirty="0"/>
              <a:t>And finally, we hit 89% accuracy within 3cm—across different  users,  and different gestures, which is empowering your user experience by using the daily ANC earphones.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A910C-A2AF-70A7-E89C-83AB4C6244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051C-03C7-4403-8543-9913E4410E1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92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Well, to answer that, let’s take a closer look at how this leakage actually happens </a:t>
            </a:r>
            <a:r>
              <a:rPr lang="en-US" altLang="zh-CN" dirty="0"/>
              <a:t>when we wearing the earphone</a:t>
            </a:r>
            <a:r>
              <a:rPr lang="en-US" dirty="0"/>
              <a:t>.</a:t>
            </a:r>
          </a:p>
          <a:p>
            <a:pPr>
              <a:buNone/>
            </a:pPr>
            <a:r>
              <a:rPr lang="en-US" dirty="0"/>
              <a:t>When sound is played through earphones, it travels into your ear canal — but not all of it reaches your eardrum. </a:t>
            </a:r>
          </a:p>
          <a:p>
            <a:pPr>
              <a:buNone/>
            </a:pPr>
            <a:r>
              <a:rPr lang="en-US" dirty="0"/>
              <a:t>Some of it bounces around inside, and only part of it can absorbed.</a:t>
            </a:r>
            <a:br>
              <a:rPr lang="en-US" dirty="0"/>
            </a:br>
            <a:r>
              <a:rPr lang="en-US" dirty="0"/>
              <a:t>[x]The rest escapes , especially if your earphones aren’t well sealed in your ears.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051C-03C7-4403-8543-9913E4410E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597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Now, even if we seal the earphones tightly in our ears — or use over-ear headphones to block out sound — there’s still one thing we can’t avoid.</a:t>
            </a:r>
          </a:p>
          <a:p>
            <a:pPr>
              <a:buNone/>
            </a:pPr>
            <a:r>
              <a:rPr lang="en-US" dirty="0"/>
              <a:t>[x]Take a look at this image. No matter which generation of AirPods you’re using, you’ll notice a tiny little vent on the side.</a:t>
            </a:r>
            <a:br>
              <a:rPr lang="en-US" dirty="0"/>
            </a:br>
            <a:r>
              <a:rPr lang="en-US" dirty="0"/>
              <a:t>Have you ever wondered what it’s for?</a:t>
            </a:r>
          </a:p>
          <a:p>
            <a:pPr>
              <a:buNone/>
            </a:pPr>
            <a:r>
              <a:rPr lang="en-US" dirty="0"/>
              <a:t>There are actually two reasons:</a:t>
            </a:r>
            <a:br>
              <a:rPr lang="en-US" dirty="0"/>
            </a:br>
            <a:r>
              <a:rPr lang="en-US" dirty="0"/>
              <a:t>[x]First, it helps the feed-forward microphone pick up outside noise for active noise cancellation.</a:t>
            </a:r>
            <a:br>
              <a:rPr lang="en-US" dirty="0"/>
            </a:br>
            <a:r>
              <a:rPr lang="en-US" dirty="0"/>
              <a:t>And second, it’s there to equalize pressure inside the ear canal and outside, which improves sound quality.</a:t>
            </a:r>
          </a:p>
          <a:p>
            <a:r>
              <a:rPr lang="en-US" b="1" dirty="0"/>
              <a:t>However,</a:t>
            </a:r>
            <a:r>
              <a:rPr lang="en-US" dirty="0"/>
              <a:t> that same vent also gives the sound a way to leak out.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051C-03C7-4403-8543-9913E4410E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88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there are also some headphones that are just </a:t>
            </a:r>
            <a:r>
              <a:rPr lang="en-US" i="1" dirty="0"/>
              <a:t>designed</a:t>
            </a:r>
            <a:r>
              <a:rPr lang="en-US" dirty="0"/>
              <a:t> to leak sound.</a:t>
            </a:r>
          </a:p>
          <a:p>
            <a:pPr>
              <a:buNone/>
            </a:pPr>
            <a:r>
              <a:rPr lang="en-US" dirty="0"/>
              <a:t>Take a look at these examples:</a:t>
            </a:r>
          </a:p>
          <a:p>
            <a:pPr>
              <a:buNone/>
            </a:pPr>
            <a:r>
              <a:rPr lang="en-US" dirty="0"/>
              <a:t>On the left are </a:t>
            </a:r>
            <a:r>
              <a:rPr lang="en-US" b="1" dirty="0"/>
              <a:t>open-back headphones</a:t>
            </a:r>
            <a:r>
              <a:rPr lang="en-US" dirty="0"/>
              <a:t>, which leak sound by design to create a more natural listening experience.</a:t>
            </a:r>
            <a:br>
              <a:rPr lang="en-US" dirty="0"/>
            </a:br>
            <a:r>
              <a:rPr lang="en-US" dirty="0"/>
              <a:t>On the right are </a:t>
            </a:r>
            <a:r>
              <a:rPr lang="en-US" b="1" dirty="0"/>
              <a:t>low-cost earphones</a:t>
            </a:r>
            <a:r>
              <a:rPr lang="en-US" dirty="0"/>
              <a:t>, which leak sound due to cheap materials and poor sealing.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051C-03C7-4403-8543-9913E4410E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085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 we can’t avoid these leaky acoustic signals </a:t>
            </a:r>
            <a:r>
              <a:rPr lang="en-US" dirty="0" err="1"/>
              <a:t>phenomene</a:t>
            </a:r>
            <a:r>
              <a:rPr lang="en-US" dirty="0"/>
              <a:t>— what if we could actually </a:t>
            </a:r>
            <a:r>
              <a:rPr lang="en-US" i="1" dirty="0"/>
              <a:t>use</a:t>
            </a:r>
            <a:r>
              <a:rPr lang="en-US" dirty="0"/>
              <a:t> them </a:t>
            </a:r>
            <a:r>
              <a:rPr lang="en-US" altLang="zh-CN" dirty="0"/>
              <a:t>for some sensing task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051C-03C7-4403-8543-9913E4410E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759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 this paper, we </a:t>
            </a:r>
            <a:r>
              <a:rPr lang="en-US" altLang="zh-CN" dirty="0" err="1"/>
              <a:t>foused</a:t>
            </a:r>
            <a:r>
              <a:rPr lang="en-US" altLang="zh-CN" dirty="0"/>
              <a:t> on one interaction task, the in-air gesture reconstruction,</a:t>
            </a:r>
          </a:p>
          <a:p>
            <a:pPr>
              <a:buNone/>
            </a:pPr>
            <a:r>
              <a:rPr lang="en-US" dirty="0"/>
              <a:t>[x]In fact, </a:t>
            </a:r>
            <a:r>
              <a:rPr lang="en-US" b="1" dirty="0"/>
              <a:t>in-air gestures</a:t>
            </a:r>
            <a:r>
              <a:rPr lang="en-US" dirty="0"/>
              <a:t> are becoming a hot trend — especially with devices like Apple Vision Pro and AR smart glasses.</a:t>
            </a:r>
            <a:br>
              <a:rPr lang="en-US" dirty="0"/>
            </a:br>
            <a:r>
              <a:rPr lang="en-US" dirty="0"/>
              <a:t>They're changing how we interact with machines — no need to touch a screen, just wave or pinch in the air.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7051C-03C7-4403-8543-9913E4410E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85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8AE43-C490-F765-810C-E89DA7093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ADE0B7-84D6-091B-4C2B-1AE781BB84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EDEEF9-C05C-FE54-46D3-1407CC42BC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Technically, We use FMCW ranging to measure how far your hand is from the earphone while you're performing gestures.</a:t>
            </a:r>
          </a:p>
          <a:p>
            <a:r>
              <a:rPr lang="en-US" altLang="zh-CN" dirty="0"/>
              <a:t>[x]</a:t>
            </a:r>
            <a:r>
              <a:rPr lang="en-US" dirty="0"/>
              <a:t> Specifically, following the CDC's hearing loss protection guidelines, we transmit an 82 dBA ultrasonic chirp to detect hand proximity — up to 15 cm away.</a:t>
            </a:r>
          </a:p>
          <a:p>
            <a:r>
              <a:rPr lang="en-US" altLang="zh-CN" dirty="0"/>
              <a:t>[x] </a:t>
            </a:r>
            <a:r>
              <a:rPr lang="en-US" dirty="0"/>
              <a:t>Then we use the </a:t>
            </a:r>
            <a:r>
              <a:rPr lang="en-US" b="1" dirty="0"/>
              <a:t>feed-forward microphone</a:t>
            </a:r>
            <a:r>
              <a:rPr lang="en-US" dirty="0"/>
              <a:t>, which is typically found on ANC headphones.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[x] H</a:t>
            </a:r>
            <a:r>
              <a:rPr lang="en-US" dirty="0"/>
              <a:t>ere, we </a:t>
            </a:r>
            <a:r>
              <a:rPr lang="en-US" b="1" dirty="0"/>
              <a:t>wire it out and repurpose it</a:t>
            </a:r>
            <a:r>
              <a:rPr lang="en-US" dirty="0"/>
              <a:t> to capture the reflected signals. And we called this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FMCW SONAR-Based detection.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055CA8-E12D-2FFA-34EF-D94E598ED2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A851E1-4926-46B8-9162-66CCDE4C315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75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77BA4-0414-BE92-8197-798CFEE42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51F729-C6A4-5882-ECD3-EA3BC79ED9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8D2321-1A9B-8F1F-21AB-54D25C5716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Technically, We use FMCW ranging to measure how far your hand is from the earphone while you're performing gestures.</a:t>
            </a:r>
          </a:p>
          <a:p>
            <a:r>
              <a:rPr lang="en-US" altLang="zh-CN" dirty="0"/>
              <a:t>[x]</a:t>
            </a:r>
            <a:r>
              <a:rPr lang="en-US" dirty="0"/>
              <a:t> Specifically, following the CDC's hearing loss protection guidelines, we transmit an 82 dBA ultrasonic chirp to detect hand proximity — up to 15 cm away.</a:t>
            </a:r>
          </a:p>
          <a:p>
            <a:r>
              <a:rPr lang="en-US" altLang="zh-CN" dirty="0"/>
              <a:t>[x] </a:t>
            </a:r>
            <a:r>
              <a:rPr lang="en-US" dirty="0"/>
              <a:t>Then we use the </a:t>
            </a:r>
            <a:r>
              <a:rPr lang="en-US" b="1" dirty="0"/>
              <a:t>feed-forward microphone</a:t>
            </a:r>
            <a:r>
              <a:rPr lang="en-US" dirty="0"/>
              <a:t>, which is typically found on ANC headphones.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[x] H</a:t>
            </a:r>
            <a:r>
              <a:rPr lang="en-US" dirty="0"/>
              <a:t>ere, we </a:t>
            </a:r>
            <a:r>
              <a:rPr lang="en-US" b="1" dirty="0"/>
              <a:t>wire it out and repurpose it</a:t>
            </a:r>
            <a:r>
              <a:rPr lang="en-US" dirty="0"/>
              <a:t> to capture the reflected signals. And we called this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FMCW SONAR-Based detection.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6216AD-00D7-CB5F-41D0-CA2317F62D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A851E1-4926-46B8-9162-66CCDE4C315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907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E13C0-7EC6-E495-F373-75D9817981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B9C183-3D5A-35DA-6B4C-E11692DFD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2BD2D-762F-179F-71AB-5C082169B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8A58E-7A7D-4F84-8DF5-951BE61F92E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9A933-32D8-2821-D59A-BDBFFB9C3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39821-C383-949A-8D36-0A5C6E58F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82BE-3166-43E7-B46D-8C0943325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98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6F24E-F5C3-E72F-848F-0676411F6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90AFC9-C7E1-34C9-85AF-E20143318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0FC52-5198-6703-94F2-2251CC370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8A58E-7A7D-4F84-8DF5-951BE61F92E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965C2-8B83-E16D-BA09-C05788B22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87F99-0DE5-8479-87A2-EDFF6A618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82BE-3166-43E7-B46D-8C0943325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801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5205D3-FB8A-AE59-297C-6FE1E0D01B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9E42F8-A464-EDE1-77A2-F9C5BC357C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9C371-9E07-70D5-21F7-152919C5D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8A58E-7A7D-4F84-8DF5-951BE61F92E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30500-C0FC-6A1B-7D5E-6D6EE0450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E88C6-C41D-3CC9-5CC4-B0B126D1F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82BE-3166-43E7-B46D-8C0943325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838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EA6D4-59B2-9629-C3F8-28DB7B36D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54A8F-B5EC-F491-DFA1-F74F356CEE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781A1-3663-A6DC-1837-D99E936EE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8A58E-7A7D-4F84-8DF5-951BE61F92E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A5E3E-1839-1884-1136-11DFE6C7C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6115F-CA26-930B-3083-09436F819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82BE-3166-43E7-B46D-8C0943325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1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01C83-CDB2-D093-8321-B986C483B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1D6D18-0716-1A42-DB25-B4F08E2D8E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A32B2-E652-E986-2AAB-4EE5FAD17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8A58E-7A7D-4F84-8DF5-951BE61F92E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95E54-9D6A-64FE-2D6E-3373B654D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DB125-2D12-E426-F830-7E10C81E0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82BE-3166-43E7-B46D-8C0943325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71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2DDDC-D4F0-CFE2-CA0B-5CB145109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D04E0-B7E0-D634-02AD-F2103FE985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4C3C4D-6767-F2DD-C36A-6E64C1F46B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D3E5A2-0F6C-7E9A-CD70-6466E1722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8A58E-7A7D-4F84-8DF5-951BE61F92E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2172B8-8EFD-5039-2385-1D91978B5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760975-1F00-9A56-EB5A-38BD64692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82BE-3166-43E7-B46D-8C0943325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487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005DB-DDF7-7C14-CEDB-4E6814787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73BA9B-817C-F3C3-522B-4B5E2B2E0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D899D4-743E-77F3-8F3C-ED03BDE870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908E4D-6481-0C2F-9974-11D1C45316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06600C-8685-CCCB-F0C8-710267C881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65FF21-75C0-17E1-AF60-08C72BEF4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8A58E-7A7D-4F84-8DF5-951BE61F92E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1884F0-D5DF-2E31-139A-16389813C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ABCADE-7D6E-08AF-A0C6-B5C210427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82BE-3166-43E7-B46D-8C0943325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21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7D65C-8BD5-31FD-B168-EB1FFFB5C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622CD-8ABC-C49E-4F87-D943EC659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8A58E-7A7D-4F84-8DF5-951BE61F92E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2527A8-A705-50C0-3C61-AD2851BF5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AA847F-5917-E9A7-EDE2-85DD70EC4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82BE-3166-43E7-B46D-8C0943325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290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6642A1-DA03-5EBC-CAF1-D9889DB47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8A58E-7A7D-4F84-8DF5-951BE61F92E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F278ED-B31A-9F22-6643-6EC01ACEF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3D734-8DC0-0A4A-1BF7-94087E195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82BE-3166-43E7-B46D-8C0943325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288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801A5-7A22-8F89-90D8-9D997349E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51563-884E-FD24-8285-983A517E1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33DD67-7371-B693-47C3-C3690DA68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435BB-F6AC-132F-3C81-73C67617E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8A58E-7A7D-4F84-8DF5-951BE61F92E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809735-E4FD-ABD3-4F06-77F18EE79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66D58A-EE2F-E491-E64E-3FCD41D84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82BE-3166-43E7-B46D-8C0943325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07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FE4B7-8987-4A85-D874-623046EF5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EDDE2A-D713-E897-A990-66023599CB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42AEC7-56C3-AD54-CB58-63E14CFB4D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D9392E-A365-C914-A3C4-54236C99B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8A58E-7A7D-4F84-8DF5-951BE61F92E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8C8E8B-491A-9A8C-DF80-840857650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F37315-CA35-DA52-801E-5458148DF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82BE-3166-43E7-B46D-8C0943325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6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D1FF7F-70CD-4F2D-1865-34B5257A2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9F841C-3AF4-16F8-8FBA-9ABF374BE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F55F9-867B-3EB1-2F1B-EEB3F19DA3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58A58E-7A7D-4F84-8DF5-951BE61F92E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1D3E6-DDED-0A33-9CAF-419218CCE1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F59651-8A9C-646B-0B41-D774AC34AE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EE82BE-3166-43E7-B46D-8C0943325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50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5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5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video" Target="../media/media1.mp4"/><Relationship Id="rId7" Type="http://schemas.openxmlformats.org/officeDocument/2006/relationships/notesSlide" Target="../notesSlides/notesSlide19.xml"/><Relationship Id="rId2" Type="http://schemas.microsoft.com/office/2007/relationships/media" Target="../media/media1.mp4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4.png"/><Relationship Id="rId5" Type="http://schemas.openxmlformats.org/officeDocument/2006/relationships/video" Target="../media/media2.mp4"/><Relationship Id="rId10" Type="http://schemas.openxmlformats.org/officeDocument/2006/relationships/image" Target="../media/image33.png"/><Relationship Id="rId4" Type="http://schemas.microsoft.com/office/2007/relationships/media" Target="../media/media2.mp4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.xml"/><Relationship Id="rId7" Type="http://schemas.openxmlformats.org/officeDocument/2006/relationships/customXml" Target="../ink/ink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11" Type="http://schemas.openxmlformats.org/officeDocument/2006/relationships/customXml" Target="../ink/ink5.xml"/><Relationship Id="rId5" Type="http://schemas.openxmlformats.org/officeDocument/2006/relationships/customXml" Target="../ink/ink1.xml"/><Relationship Id="rId10" Type="http://schemas.openxmlformats.org/officeDocument/2006/relationships/customXml" Target="../ink/ink4.xml"/><Relationship Id="rId4" Type="http://schemas.openxmlformats.org/officeDocument/2006/relationships/image" Target="../media/image5.png"/><Relationship Id="rId9" Type="http://schemas.openxmlformats.org/officeDocument/2006/relationships/customXml" Target="../ink/ink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hyperlink" Target="https://www.cdc.gov/niosh/noise/about.html" TargetMode="Externa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73D6-39C2-34F4-74E0-0B1E73D850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51505"/>
            <a:ext cx="12138781" cy="1536020"/>
          </a:xfrm>
        </p:spPr>
        <p:txBody>
          <a:bodyPr>
            <a:normAutofit/>
          </a:bodyPr>
          <a:lstStyle/>
          <a:p>
            <a:r>
              <a:rPr lang="en-US" altLang="zh-CN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LeakyFeeder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In-Air Gesture Control Through Leaky Acoustic Waves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60FAF099-E8D0-F7A9-0F7C-BC5D64EA3887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-26610" y="2919276"/>
                <a:ext cx="12192000" cy="248428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pt-BR" altLang="zh-CN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b="1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Yongjie</m:t>
                        </m:r>
                        <m:r>
                          <m:rPr>
                            <m:nor/>
                          </m:rPr>
                          <a:rPr lang="en-US" altLang="zh-CN" b="1" i="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zh-CN" b="1" i="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Yang</m:t>
                        </m:r>
                      </m:e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p>
                    </m:sSup>
                    <m:r>
                      <a:rPr lang="en-US" altLang="zh-CN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sSup>
                      <m:sSupPr>
                        <m:ctrlPr>
                          <a:rPr lang="pt-BR" altLang="zh-CN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zh-CN" b="0" i="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Tao</m:t>
                        </m:r>
                        <m:r>
                          <m:rPr>
                            <m:nor/>
                          </m:rPr>
                          <a:rPr lang="en-US" altLang="zh-CN" b="0" i="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zh-CN" b="0" i="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Chen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p>
                    </m:sSup>
                    <m:r>
                      <a:rPr lang="en-US" altLang="zh-CN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sSup>
                      <m:sSupPr>
                        <m:ctrlPr>
                          <a:rPr lang="pt-BR" altLang="zh-CN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zh-CN" b="0" i="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Zhenlin</m:t>
                        </m:r>
                        <m:r>
                          <m:rPr>
                            <m:nor/>
                          </m:rPr>
                          <a:rPr lang="en-US" altLang="zh-CN" b="0" i="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zh-CN" b="0" i="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An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p>
                    </m:sSup>
                    <m:r>
                      <a:rPr lang="en-US" altLang="zh-CN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altLang="zh-CN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b="0" i="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Shirui</m:t>
                        </m:r>
                        <m:r>
                          <m:rPr>
                            <m:nor/>
                          </m:rPr>
                          <a:rPr lang="en-US" altLang="zh-CN" b="0" i="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zh-CN" b="0" i="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Cao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altLang="zh-CN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b="0" i="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Xiaoran</m:t>
                        </m:r>
                        <m:r>
                          <m:rPr>
                            <m:nor/>
                          </m:rPr>
                          <a:rPr lang="en-US" altLang="zh-CN" b="0" i="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zh-CN" b="0" i="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Fan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altLang="zh-CN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b="0" i="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Longfei</m:t>
                        </m:r>
                        <m:r>
                          <m:rPr>
                            <m:nor/>
                          </m:rPr>
                          <a:rPr lang="en-US" altLang="zh-CN" b="0" i="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zh-CN" b="0" i="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Shangguan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p>
                    </m:sSup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pt-BR" altLang="zh-CN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pt-BR" altLang="zh-CN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/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University of Pittsburgh,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altLang="zh-CN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/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University of Massachusetts Amherst,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altLang="zh-CN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/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Google </a:t>
                </a:r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60FAF099-E8D0-F7A9-0F7C-BC5D64EA388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-26610" y="2919276"/>
                <a:ext cx="12192000" cy="2484288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C8523D24-4D06-1798-B9EE-5D7F6FD32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26" y="4976462"/>
            <a:ext cx="1610197" cy="15438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4A9DED-B859-F311-529A-F5C7807E19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191" y="5388822"/>
            <a:ext cx="2416557" cy="8482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E1CF90-87E9-234E-6491-310E0C6873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659" y="5078551"/>
            <a:ext cx="1559025" cy="146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67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8D29F-DA3D-47D9-833E-9E09414B2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artoon of a person wearing headphones&#10;&#10;AI-generated content may be incorrect.">
            <a:extLst>
              <a:ext uri="{FF2B5EF4-FFF2-40B4-BE49-F238E27FC236}">
                <a16:creationId xmlns:a16="http://schemas.microsoft.com/office/drawing/2014/main" id="{978D0C8B-753E-8253-D110-10FB21DDC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049" y="1605681"/>
            <a:ext cx="6213051" cy="43923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5A9D27-BA64-C077-B134-6A743849F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0669" y="1938544"/>
            <a:ext cx="5552254" cy="3181994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BCD16CD-19A4-FC6B-C2ED-B3D6D2B3C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9</a:t>
            </a:r>
          </a:p>
        </p:txBody>
      </p:sp>
      <p:sp>
        <p:nvSpPr>
          <p:cNvPr id="17" name="文本框 6">
            <a:extLst>
              <a:ext uri="{FF2B5EF4-FFF2-40B4-BE49-F238E27FC236}">
                <a16:creationId xmlns:a16="http://schemas.microsoft.com/office/drawing/2014/main" id="{02B588BD-CADE-96E3-C094-863402454B8F}"/>
              </a:ext>
            </a:extLst>
          </p:cNvPr>
          <p:cNvSpPr txBox="1"/>
          <p:nvPr/>
        </p:nvSpPr>
        <p:spPr>
          <a:xfrm>
            <a:off x="1278809" y="424171"/>
            <a:ext cx="11969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FMCW SONAR-Based Hand-to-Earphone Distance Sensing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EECB811-69CA-8B05-D19B-C6E97D24B94E}"/>
              </a:ext>
            </a:extLst>
          </p:cNvPr>
          <p:cNvSpPr/>
          <p:nvPr/>
        </p:nvSpPr>
        <p:spPr>
          <a:xfrm>
            <a:off x="6320669" y="1938543"/>
            <a:ext cx="5552254" cy="318199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D8866B-DF8A-D114-DA8B-C140C1D3BDD8}"/>
              </a:ext>
            </a:extLst>
          </p:cNvPr>
          <p:cNvSpPr txBox="1"/>
          <p:nvPr/>
        </p:nvSpPr>
        <p:spPr>
          <a:xfrm rot="16200000">
            <a:off x="5148965" y="3399540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 (cm)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C70C33-E437-8F19-981D-C065DECE6458}"/>
              </a:ext>
            </a:extLst>
          </p:cNvPr>
          <p:cNvSpPr txBox="1"/>
          <p:nvPr/>
        </p:nvSpPr>
        <p:spPr>
          <a:xfrm>
            <a:off x="6041586" y="492192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53E2F9-C4BF-A7AF-9604-802D82CC0992}"/>
              </a:ext>
            </a:extLst>
          </p:cNvPr>
          <p:cNvSpPr txBox="1"/>
          <p:nvPr/>
        </p:nvSpPr>
        <p:spPr>
          <a:xfrm>
            <a:off x="5991893" y="2089048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7C49C1C-E38F-836C-1224-9AAE10CB3B10}"/>
              </a:ext>
            </a:extLst>
          </p:cNvPr>
          <p:cNvSpPr txBox="1"/>
          <p:nvPr/>
        </p:nvSpPr>
        <p:spPr>
          <a:xfrm>
            <a:off x="6041586" y="444656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BEB14D9-1BA3-239E-9925-DD0B9FA5F246}"/>
              </a:ext>
            </a:extLst>
          </p:cNvPr>
          <p:cNvSpPr txBox="1"/>
          <p:nvPr/>
        </p:nvSpPr>
        <p:spPr>
          <a:xfrm>
            <a:off x="6041586" y="397120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EE890EF-FA3A-43FB-CE56-ED8D6205F30C}"/>
              </a:ext>
            </a:extLst>
          </p:cNvPr>
          <p:cNvSpPr txBox="1"/>
          <p:nvPr/>
        </p:nvSpPr>
        <p:spPr>
          <a:xfrm>
            <a:off x="6041586" y="351037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4969528-6628-B183-C838-0BA17FAE7FC3}"/>
              </a:ext>
            </a:extLst>
          </p:cNvPr>
          <p:cNvSpPr txBox="1"/>
          <p:nvPr/>
        </p:nvSpPr>
        <p:spPr>
          <a:xfrm>
            <a:off x="5991893" y="3035011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DD3FF42-D57B-3EEE-5BAC-BE645656DF06}"/>
              </a:ext>
            </a:extLst>
          </p:cNvPr>
          <p:cNvSpPr txBox="1"/>
          <p:nvPr/>
        </p:nvSpPr>
        <p:spPr>
          <a:xfrm>
            <a:off x="5967047" y="2559652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763650-6DFF-1088-9A83-C1A6511EA964}"/>
              </a:ext>
            </a:extLst>
          </p:cNvPr>
          <p:cNvSpPr txBox="1"/>
          <p:nvPr/>
        </p:nvSpPr>
        <p:spPr>
          <a:xfrm>
            <a:off x="8753959" y="5337505"/>
            <a:ext cx="1022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(s)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DA5375A-29A2-C9B7-0D66-40372F7E953D}"/>
              </a:ext>
            </a:extLst>
          </p:cNvPr>
          <p:cNvSpPr txBox="1"/>
          <p:nvPr/>
        </p:nvSpPr>
        <p:spPr>
          <a:xfrm>
            <a:off x="8839111" y="510935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25C8B85-07BE-199C-ADEA-C5C8347685DC}"/>
              </a:ext>
            </a:extLst>
          </p:cNvPr>
          <p:cNvSpPr txBox="1"/>
          <p:nvPr/>
        </p:nvSpPr>
        <p:spPr>
          <a:xfrm>
            <a:off x="7552126" y="510935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97F01A-88C0-E7DA-3A7B-1BB1786418A5}"/>
              </a:ext>
            </a:extLst>
          </p:cNvPr>
          <p:cNvSpPr txBox="1"/>
          <p:nvPr/>
        </p:nvSpPr>
        <p:spPr>
          <a:xfrm>
            <a:off x="6307549" y="510935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5F232F2-AA96-5251-425B-EB8D15B9E5FD}"/>
              </a:ext>
            </a:extLst>
          </p:cNvPr>
          <p:cNvSpPr txBox="1"/>
          <p:nvPr/>
        </p:nvSpPr>
        <p:spPr>
          <a:xfrm>
            <a:off x="10126096" y="510935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CFF37D0-3FE1-EA1D-A058-94D0071EEB82}"/>
              </a:ext>
            </a:extLst>
          </p:cNvPr>
          <p:cNvSpPr txBox="1"/>
          <p:nvPr/>
        </p:nvSpPr>
        <p:spPr>
          <a:xfrm>
            <a:off x="11271055" y="510935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90AC119-E94A-5250-BDB7-2F9FC1B573D4}"/>
              </a:ext>
            </a:extLst>
          </p:cNvPr>
          <p:cNvSpPr/>
          <p:nvPr/>
        </p:nvSpPr>
        <p:spPr>
          <a:xfrm>
            <a:off x="6519445" y="4801424"/>
            <a:ext cx="181922" cy="181923"/>
          </a:xfrm>
          <a:prstGeom prst="ellipse">
            <a:avLst/>
          </a:prstGeom>
          <a:solidFill>
            <a:srgbClr val="CD653B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4A5810E-4078-244A-1E63-06D6BEC4F6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73457" y="1711395"/>
            <a:ext cx="2407523" cy="36261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CF1C83-BA6E-4E89-D2DD-388D7B688C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90" y="2435205"/>
            <a:ext cx="1946545" cy="2595393"/>
          </a:xfrm>
          <a:prstGeom prst="rect">
            <a:avLst/>
          </a:prstGeom>
        </p:spPr>
      </p:pic>
      <p:sp>
        <p:nvSpPr>
          <p:cNvPr id="19" name="Arc 18">
            <a:extLst>
              <a:ext uri="{FF2B5EF4-FFF2-40B4-BE49-F238E27FC236}">
                <a16:creationId xmlns:a16="http://schemas.microsoft.com/office/drawing/2014/main" id="{F6F07AA7-FE6E-320E-F4D7-8F37C94A56C9}"/>
              </a:ext>
            </a:extLst>
          </p:cNvPr>
          <p:cNvSpPr/>
          <p:nvPr/>
        </p:nvSpPr>
        <p:spPr>
          <a:xfrm rot="14378090">
            <a:off x="2125812" y="2853547"/>
            <a:ext cx="624297" cy="632220"/>
          </a:xfrm>
          <a:prstGeom prst="arc">
            <a:avLst>
              <a:gd name="adj1" fmla="val 14672089"/>
              <a:gd name="adj2" fmla="val 0"/>
            </a:avLst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7463D4DC-F345-79BA-E17E-1D6C5D7CE7FB}"/>
              </a:ext>
            </a:extLst>
          </p:cNvPr>
          <p:cNvSpPr/>
          <p:nvPr/>
        </p:nvSpPr>
        <p:spPr>
          <a:xfrm rot="14378090">
            <a:off x="2025082" y="2744184"/>
            <a:ext cx="825758" cy="850944"/>
          </a:xfrm>
          <a:prstGeom prst="arc">
            <a:avLst>
              <a:gd name="adj1" fmla="val 14672089"/>
              <a:gd name="adj2" fmla="val 0"/>
            </a:avLst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E627BE70-4393-6732-2685-B9F6BE36A98F}"/>
              </a:ext>
            </a:extLst>
          </p:cNvPr>
          <p:cNvSpPr/>
          <p:nvPr/>
        </p:nvSpPr>
        <p:spPr>
          <a:xfrm rot="14378090">
            <a:off x="1916065" y="2603438"/>
            <a:ext cx="959429" cy="1104276"/>
          </a:xfrm>
          <a:prstGeom prst="arc">
            <a:avLst>
              <a:gd name="adj1" fmla="val 14462826"/>
              <a:gd name="adj2" fmla="val 21396299"/>
            </a:avLst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214A5CC9-7F6F-FEC8-FAFC-8FF9E535A0E5}"/>
              </a:ext>
            </a:extLst>
          </p:cNvPr>
          <p:cNvSpPr/>
          <p:nvPr/>
        </p:nvSpPr>
        <p:spPr>
          <a:xfrm>
            <a:off x="1862141" y="4016202"/>
            <a:ext cx="710050" cy="490683"/>
          </a:xfrm>
          <a:prstGeom prst="arc">
            <a:avLst>
              <a:gd name="adj1" fmla="val 14672089"/>
              <a:gd name="adj2" fmla="val 1692683"/>
            </a:avLst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9398E68F-F981-4F47-657D-7069D2ED6D2B}"/>
              </a:ext>
            </a:extLst>
          </p:cNvPr>
          <p:cNvSpPr/>
          <p:nvPr/>
        </p:nvSpPr>
        <p:spPr>
          <a:xfrm>
            <a:off x="1957390" y="4126504"/>
            <a:ext cx="480570" cy="338283"/>
          </a:xfrm>
          <a:prstGeom prst="arc">
            <a:avLst>
              <a:gd name="adj1" fmla="val 14672089"/>
              <a:gd name="adj2" fmla="val 1692683"/>
            </a:avLst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CA7B1C3E-D7F1-CC0B-CC75-82371D95AFEA}"/>
              </a:ext>
            </a:extLst>
          </p:cNvPr>
          <p:cNvSpPr/>
          <p:nvPr/>
        </p:nvSpPr>
        <p:spPr>
          <a:xfrm>
            <a:off x="2016882" y="4229022"/>
            <a:ext cx="311800" cy="230665"/>
          </a:xfrm>
          <a:prstGeom prst="arc">
            <a:avLst>
              <a:gd name="adj1" fmla="val 14672089"/>
              <a:gd name="adj2" fmla="val 1692683"/>
            </a:avLst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972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repeatCount="500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03164 -0.0331 L 0.06601 -0.06412 L 0.08828 -0.06667 L 0.11028 -0.03496 L 0.13216 0.00139 L 0.15377 -0.0081 L 0.16276 -0.04491 L 0.19088 -0.10185 L 0.21263 -0.10533 L 0.24362 -0.05787 L 0.2763 -0.03866 " pathEditMode="relative" rAng="0" ptsTypes="AAAAAAAAAAAA">
                                      <p:cBhvr>
                                        <p:cTn id="78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-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  <p:bldP spid="27" grpId="0"/>
      <p:bldP spid="28" grpId="0"/>
      <p:bldP spid="33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 animBg="1"/>
      <p:bldP spid="46" grpId="1" animBg="1"/>
      <p:bldP spid="19" grpId="0" animBg="1"/>
      <p:bldP spid="20" grpId="0" animBg="1"/>
      <p:bldP spid="21" grpId="0" animBg="1"/>
      <p:bldP spid="22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67DF4-2C49-86EF-52FB-28E76FEC9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7C3EAD-268F-B699-DFA8-D3824B8C6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10</a:t>
            </a:r>
          </a:p>
        </p:txBody>
      </p:sp>
      <p:pic>
        <p:nvPicPr>
          <p:cNvPr id="2" name="Picture 1" descr="A cartoon of a person wearing headphones&#10;&#10;AI-generated content may be incorrect.">
            <a:extLst>
              <a:ext uri="{FF2B5EF4-FFF2-40B4-BE49-F238E27FC236}">
                <a16:creationId xmlns:a16="http://schemas.microsoft.com/office/drawing/2014/main" id="{FB835C59-7325-56D7-52EB-01AF72DB18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778" y="721016"/>
            <a:ext cx="8074496" cy="5708309"/>
          </a:xfrm>
          <a:prstGeom prst="rect">
            <a:avLst/>
          </a:prstGeom>
        </p:spPr>
      </p:pic>
      <p:sp>
        <p:nvSpPr>
          <p:cNvPr id="17" name="Arc 16">
            <a:extLst>
              <a:ext uri="{FF2B5EF4-FFF2-40B4-BE49-F238E27FC236}">
                <a16:creationId xmlns:a16="http://schemas.microsoft.com/office/drawing/2014/main" id="{19DDA198-085D-10F6-3AC4-E25F57008166}"/>
              </a:ext>
            </a:extLst>
          </p:cNvPr>
          <p:cNvSpPr/>
          <p:nvPr/>
        </p:nvSpPr>
        <p:spPr>
          <a:xfrm rot="14378090">
            <a:off x="5327604" y="2408866"/>
            <a:ext cx="705137" cy="890807"/>
          </a:xfrm>
          <a:prstGeom prst="arc">
            <a:avLst>
              <a:gd name="adj1" fmla="val 14672089"/>
              <a:gd name="adj2" fmla="val 0"/>
            </a:avLst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17660A6D-2AA7-5F75-C6B0-4EA6635FBC2F}"/>
              </a:ext>
            </a:extLst>
          </p:cNvPr>
          <p:cNvSpPr/>
          <p:nvPr/>
        </p:nvSpPr>
        <p:spPr>
          <a:xfrm rot="14378090">
            <a:off x="5207519" y="2225169"/>
            <a:ext cx="848353" cy="1164252"/>
          </a:xfrm>
          <a:prstGeom prst="arc">
            <a:avLst>
              <a:gd name="adj1" fmla="val 14672089"/>
              <a:gd name="adj2" fmla="val 0"/>
            </a:avLst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964D6B05-E9C6-25A3-0B79-7BB574C2E6B9}"/>
              </a:ext>
            </a:extLst>
          </p:cNvPr>
          <p:cNvSpPr/>
          <p:nvPr/>
        </p:nvSpPr>
        <p:spPr>
          <a:xfrm rot="14378090">
            <a:off x="4984569" y="2083124"/>
            <a:ext cx="1006349" cy="1405367"/>
          </a:xfrm>
          <a:prstGeom prst="arc">
            <a:avLst>
              <a:gd name="adj1" fmla="val 14462826"/>
              <a:gd name="adj2" fmla="val 21396299"/>
            </a:avLst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56782FBE-E27D-B685-BE5D-8439FC102C0E}"/>
              </a:ext>
            </a:extLst>
          </p:cNvPr>
          <p:cNvSpPr/>
          <p:nvPr/>
        </p:nvSpPr>
        <p:spPr>
          <a:xfrm>
            <a:off x="4970122" y="3922072"/>
            <a:ext cx="710050" cy="490683"/>
          </a:xfrm>
          <a:prstGeom prst="arc">
            <a:avLst>
              <a:gd name="adj1" fmla="val 14672089"/>
              <a:gd name="adj2" fmla="val 1692683"/>
            </a:avLst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E11B26E4-B386-0897-114D-4214095F6206}"/>
              </a:ext>
            </a:extLst>
          </p:cNvPr>
          <p:cNvSpPr/>
          <p:nvPr/>
        </p:nvSpPr>
        <p:spPr>
          <a:xfrm>
            <a:off x="5065371" y="4032374"/>
            <a:ext cx="480570" cy="338283"/>
          </a:xfrm>
          <a:prstGeom prst="arc">
            <a:avLst>
              <a:gd name="adj1" fmla="val 14672089"/>
              <a:gd name="adj2" fmla="val 1692683"/>
            </a:avLst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EC3F29F4-6C1D-5134-1B6F-A68BA93C846C}"/>
              </a:ext>
            </a:extLst>
          </p:cNvPr>
          <p:cNvSpPr/>
          <p:nvPr/>
        </p:nvSpPr>
        <p:spPr>
          <a:xfrm>
            <a:off x="5124863" y="4134892"/>
            <a:ext cx="311800" cy="230665"/>
          </a:xfrm>
          <a:prstGeom prst="arc">
            <a:avLst>
              <a:gd name="adj1" fmla="val 14672089"/>
              <a:gd name="adj2" fmla="val 1692683"/>
            </a:avLst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9A5B9CBF-EF52-363E-097D-0BACB3034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24910"/>
            <a:ext cx="12192000" cy="1325563"/>
          </a:xfrm>
          <a:solidFill>
            <a:schemeClr val="bg2"/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 single-transceiver FMCW SONAR suffers from </a:t>
            </a:r>
            <a:r>
              <a:rPr lang="en-US" sz="3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 ambiguity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256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7F9D0-44D3-0291-EB2F-BE5D9C4B0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hand with a black background&#10;&#10;AI-generated content may be incorrect.">
            <a:extLst>
              <a:ext uri="{FF2B5EF4-FFF2-40B4-BE49-F238E27FC236}">
                <a16:creationId xmlns:a16="http://schemas.microsoft.com/office/drawing/2014/main" id="{FEE0011C-5312-F636-2DBB-65904B74FB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5" y="975666"/>
            <a:ext cx="3238500" cy="49815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3E32B-7D34-B99A-FE12-808EC453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11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BD5209F-2E3D-57DB-A4D2-C970433A6E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764" y="2343703"/>
            <a:ext cx="2020038" cy="2896841"/>
          </a:xfrm>
          <a:prstGeom prst="rect">
            <a:avLst/>
          </a:prstGeom>
        </p:spPr>
      </p:pic>
      <p:sp>
        <p:nvSpPr>
          <p:cNvPr id="26" name="Arc 25">
            <a:extLst>
              <a:ext uri="{FF2B5EF4-FFF2-40B4-BE49-F238E27FC236}">
                <a16:creationId xmlns:a16="http://schemas.microsoft.com/office/drawing/2014/main" id="{315A07CD-1E85-17C7-7211-FB145E6E8391}"/>
              </a:ext>
            </a:extLst>
          </p:cNvPr>
          <p:cNvSpPr/>
          <p:nvPr/>
        </p:nvSpPr>
        <p:spPr>
          <a:xfrm rot="7231064" flipH="1">
            <a:off x="1690011" y="3585856"/>
            <a:ext cx="808605" cy="787672"/>
          </a:xfrm>
          <a:prstGeom prst="arc">
            <a:avLst>
              <a:gd name="adj1" fmla="val 14244806"/>
              <a:gd name="adj2" fmla="val 0"/>
            </a:avLst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3F43CB82-4CA3-1046-1F84-AE29698B8A21}"/>
              </a:ext>
            </a:extLst>
          </p:cNvPr>
          <p:cNvSpPr/>
          <p:nvPr/>
        </p:nvSpPr>
        <p:spPr>
          <a:xfrm rot="7231064" flipH="1">
            <a:off x="1961112" y="3620906"/>
            <a:ext cx="808605" cy="787672"/>
          </a:xfrm>
          <a:prstGeom prst="arc">
            <a:avLst>
              <a:gd name="adj1" fmla="val 14244806"/>
              <a:gd name="adj2" fmla="val 0"/>
            </a:avLst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314B90C3-7B64-BB6D-BF30-07339AD15296}"/>
              </a:ext>
            </a:extLst>
          </p:cNvPr>
          <p:cNvSpPr/>
          <p:nvPr/>
        </p:nvSpPr>
        <p:spPr>
          <a:xfrm rot="7231064" flipH="1">
            <a:off x="1416527" y="3559725"/>
            <a:ext cx="808605" cy="787672"/>
          </a:xfrm>
          <a:prstGeom prst="arc">
            <a:avLst>
              <a:gd name="adj1" fmla="val 14244806"/>
              <a:gd name="adj2" fmla="val 0"/>
            </a:avLst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B20EF573-D0AB-CEED-7A6F-901F30EFC283}"/>
              </a:ext>
            </a:extLst>
          </p:cNvPr>
          <p:cNvSpPr/>
          <p:nvPr/>
        </p:nvSpPr>
        <p:spPr>
          <a:xfrm rot="8480517" flipH="1">
            <a:off x="1840776" y="1802533"/>
            <a:ext cx="808605" cy="787672"/>
          </a:xfrm>
          <a:prstGeom prst="arc">
            <a:avLst>
              <a:gd name="adj1" fmla="val 14244806"/>
              <a:gd name="adj2" fmla="val 0"/>
            </a:avLst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79961DB2-471D-CEF8-A758-6FB2A3CA8961}"/>
              </a:ext>
            </a:extLst>
          </p:cNvPr>
          <p:cNvSpPr/>
          <p:nvPr/>
        </p:nvSpPr>
        <p:spPr>
          <a:xfrm rot="8480517" flipH="1">
            <a:off x="2042604" y="1921449"/>
            <a:ext cx="808605" cy="787672"/>
          </a:xfrm>
          <a:prstGeom prst="arc">
            <a:avLst>
              <a:gd name="adj1" fmla="val 14244806"/>
              <a:gd name="adj2" fmla="val 0"/>
            </a:avLst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CE868471-ADC9-9CDD-46BE-3DF5FF04C9D9}"/>
              </a:ext>
            </a:extLst>
          </p:cNvPr>
          <p:cNvSpPr/>
          <p:nvPr/>
        </p:nvSpPr>
        <p:spPr>
          <a:xfrm rot="8480517" flipH="1">
            <a:off x="2251742" y="2028266"/>
            <a:ext cx="808605" cy="787672"/>
          </a:xfrm>
          <a:prstGeom prst="arc">
            <a:avLst>
              <a:gd name="adj1" fmla="val 14244806"/>
              <a:gd name="adj2" fmla="val 0"/>
            </a:avLst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8FF674EE-FC0B-8B1C-23F5-F6D5D2BC709E}"/>
              </a:ext>
            </a:extLst>
          </p:cNvPr>
          <p:cNvSpPr/>
          <p:nvPr/>
        </p:nvSpPr>
        <p:spPr>
          <a:xfrm rot="6710667" flipH="1">
            <a:off x="2097901" y="4608940"/>
            <a:ext cx="808605" cy="787672"/>
          </a:xfrm>
          <a:prstGeom prst="arc">
            <a:avLst>
              <a:gd name="adj1" fmla="val 14244806"/>
              <a:gd name="adj2" fmla="val 0"/>
            </a:avLst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160C3356-DBD6-F7BB-C759-70F8A4571CA8}"/>
              </a:ext>
            </a:extLst>
          </p:cNvPr>
          <p:cNvSpPr/>
          <p:nvPr/>
        </p:nvSpPr>
        <p:spPr>
          <a:xfrm rot="6710667" flipH="1">
            <a:off x="2341603" y="4557215"/>
            <a:ext cx="808605" cy="787672"/>
          </a:xfrm>
          <a:prstGeom prst="arc">
            <a:avLst>
              <a:gd name="adj1" fmla="val 14244806"/>
              <a:gd name="adj2" fmla="val 0"/>
            </a:avLst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42A8B25E-D5D4-20F9-03F7-380C2B932797}"/>
              </a:ext>
            </a:extLst>
          </p:cNvPr>
          <p:cNvSpPr/>
          <p:nvPr/>
        </p:nvSpPr>
        <p:spPr>
          <a:xfrm rot="5598346" flipH="1">
            <a:off x="606584" y="2833591"/>
            <a:ext cx="808605" cy="787672"/>
          </a:xfrm>
          <a:prstGeom prst="arc">
            <a:avLst>
              <a:gd name="adj1" fmla="val 14244806"/>
              <a:gd name="adj2" fmla="val 0"/>
            </a:avLst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9848F652-5262-16CF-3C3C-9D8AFF570B94}"/>
              </a:ext>
            </a:extLst>
          </p:cNvPr>
          <p:cNvSpPr/>
          <p:nvPr/>
        </p:nvSpPr>
        <p:spPr>
          <a:xfrm rot="5649294" flipH="1">
            <a:off x="818529" y="2709343"/>
            <a:ext cx="808605" cy="787672"/>
          </a:xfrm>
          <a:prstGeom prst="arc">
            <a:avLst>
              <a:gd name="adj1" fmla="val 14244806"/>
              <a:gd name="adj2" fmla="val 0"/>
            </a:avLst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C8ED0BB-64E0-6422-96E0-F0588512B998}"/>
              </a:ext>
            </a:extLst>
          </p:cNvPr>
          <p:cNvCxnSpPr>
            <a:cxnSpLocks/>
          </p:cNvCxnSpPr>
          <p:nvPr/>
        </p:nvCxnSpPr>
        <p:spPr>
          <a:xfrm>
            <a:off x="2910001" y="4008176"/>
            <a:ext cx="1917213" cy="3526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5C7F1A4-7C38-497C-EEC4-8127BF7F765A}"/>
              </a:ext>
            </a:extLst>
          </p:cNvPr>
          <p:cNvCxnSpPr>
            <a:cxnSpLocks/>
          </p:cNvCxnSpPr>
          <p:nvPr/>
        </p:nvCxnSpPr>
        <p:spPr>
          <a:xfrm>
            <a:off x="3153703" y="2621932"/>
            <a:ext cx="1673511" cy="148158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2310236-AD2A-A5D7-4A92-011BCC5C2822}"/>
              </a:ext>
            </a:extLst>
          </p:cNvPr>
          <p:cNvCxnSpPr>
            <a:cxnSpLocks/>
          </p:cNvCxnSpPr>
          <p:nvPr/>
        </p:nvCxnSpPr>
        <p:spPr>
          <a:xfrm flipV="1">
            <a:off x="3289299" y="4563030"/>
            <a:ext cx="1537915" cy="50327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788F517E-B570-2F2D-6D8B-489094864287}"/>
              </a:ext>
            </a:extLst>
          </p:cNvPr>
          <p:cNvSpPr/>
          <p:nvPr/>
        </p:nvSpPr>
        <p:spPr>
          <a:xfrm>
            <a:off x="4827215" y="4008175"/>
            <a:ext cx="734818" cy="752725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48F94A1-0724-5711-8656-1033C2EF5819}"/>
              </a:ext>
            </a:extLst>
          </p:cNvPr>
          <p:cNvSpPr txBox="1"/>
          <p:nvPr/>
        </p:nvSpPr>
        <p:spPr>
          <a:xfrm>
            <a:off x="4499560" y="4853549"/>
            <a:ext cx="1390124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Microphone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C92250C1-37D6-9FB5-6EC3-8713BD6BDAFC}"/>
              </a:ext>
            </a:extLst>
          </p:cNvPr>
          <p:cNvSpPr/>
          <p:nvPr/>
        </p:nvSpPr>
        <p:spPr>
          <a:xfrm>
            <a:off x="6437876" y="3128089"/>
            <a:ext cx="5415155" cy="1051357"/>
          </a:xfrm>
          <a:prstGeom prst="roundRect">
            <a:avLst>
              <a:gd name="adj" fmla="val 17137"/>
            </a:avLst>
          </a:prstGeom>
          <a:solidFill>
            <a:srgbClr val="E3C14D"/>
          </a:solidFill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How can we distinguish which echo corresponds to which part of the hand?</a:t>
            </a:r>
          </a:p>
        </p:txBody>
      </p:sp>
      <p:pic>
        <p:nvPicPr>
          <p:cNvPr id="60" name="Graphic 59" descr="Question Mark with solid fill">
            <a:extLst>
              <a:ext uri="{FF2B5EF4-FFF2-40B4-BE49-F238E27FC236}">
                <a16:creationId xmlns:a16="http://schemas.microsoft.com/office/drawing/2014/main" id="{6D91809B-1D30-D5DD-4AEA-2CE1E891A5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36714" y="2219788"/>
            <a:ext cx="914400" cy="914400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42DA9AE5-126F-9A7F-9B3F-53211F881826}"/>
              </a:ext>
            </a:extLst>
          </p:cNvPr>
          <p:cNvSpPr txBox="1">
            <a:spLocks/>
          </p:cNvSpPr>
          <p:nvPr/>
        </p:nvSpPr>
        <p:spPr>
          <a:xfrm>
            <a:off x="0" y="371851"/>
            <a:ext cx="12192000" cy="970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Too Many </a:t>
            </a:r>
            <a:r>
              <a:rPr lang="en-US" altLang="zh-C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Echos</a:t>
            </a: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, Too Little Clarity.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- The Challenge of Multipath Ambiguity</a:t>
            </a:r>
            <a:endParaRPr 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324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5" grpId="0" animBg="1"/>
      <p:bldP spid="37" grpId="0" animBg="1"/>
      <p:bldP spid="39" grpId="0" animBg="1"/>
      <p:bldP spid="40" grpId="0" animBg="1"/>
      <p:bldP spid="56" grpId="0" animBg="1"/>
      <p:bldP spid="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394FC1-0EEE-E43D-B214-12AA722E0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12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77B523F-716E-76A1-31B9-9B097ABE4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851"/>
            <a:ext cx="12192000" cy="97045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You can </a:t>
            </a: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measure the distance, but not the direction.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- The limitation of Angular Resolution</a:t>
            </a:r>
            <a:endParaRPr 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hand with a black background&#10;&#10;AI-generated content may be incorrect.">
            <a:extLst>
              <a:ext uri="{FF2B5EF4-FFF2-40B4-BE49-F238E27FC236}">
                <a16:creationId xmlns:a16="http://schemas.microsoft.com/office/drawing/2014/main" id="{4005BBF2-E392-FFCF-57CA-827B782FF5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75" y="4953548"/>
            <a:ext cx="1265805" cy="1947106"/>
          </a:xfrm>
          <a:prstGeom prst="rect">
            <a:avLst/>
          </a:prstGeom>
        </p:spPr>
      </p:pic>
      <p:pic>
        <p:nvPicPr>
          <p:cNvPr id="9" name="Picture 8" descr="A hand with a black background&#10;&#10;AI-generated content may be incorrect.">
            <a:extLst>
              <a:ext uri="{FF2B5EF4-FFF2-40B4-BE49-F238E27FC236}">
                <a16:creationId xmlns:a16="http://schemas.microsoft.com/office/drawing/2014/main" id="{125F29B3-7002-E4A6-72F5-48BB09DD7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87" y="3241831"/>
            <a:ext cx="1265805" cy="1947106"/>
          </a:xfrm>
          <a:prstGeom prst="rect">
            <a:avLst/>
          </a:prstGeom>
        </p:spPr>
      </p:pic>
      <p:pic>
        <p:nvPicPr>
          <p:cNvPr id="10" name="Picture 9" descr="A hand with a black background&#10;&#10;AI-generated content may be incorrect.">
            <a:extLst>
              <a:ext uri="{FF2B5EF4-FFF2-40B4-BE49-F238E27FC236}">
                <a16:creationId xmlns:a16="http://schemas.microsoft.com/office/drawing/2014/main" id="{C26985AD-AA35-70AE-C32A-6F1A991768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795" y="1587783"/>
            <a:ext cx="1265805" cy="1947106"/>
          </a:xfrm>
          <a:prstGeom prst="rect">
            <a:avLst/>
          </a:prstGeom>
        </p:spPr>
      </p:pic>
      <p:sp>
        <p:nvSpPr>
          <p:cNvPr id="11" name="Arc 10">
            <a:extLst>
              <a:ext uri="{FF2B5EF4-FFF2-40B4-BE49-F238E27FC236}">
                <a16:creationId xmlns:a16="http://schemas.microsoft.com/office/drawing/2014/main" id="{58A7E902-422F-EE7E-1EEA-C11B089D8760}"/>
              </a:ext>
            </a:extLst>
          </p:cNvPr>
          <p:cNvSpPr/>
          <p:nvPr/>
        </p:nvSpPr>
        <p:spPr>
          <a:xfrm>
            <a:off x="802967" y="1756889"/>
            <a:ext cx="3959533" cy="5206390"/>
          </a:xfrm>
          <a:prstGeom prst="arc">
            <a:avLst>
              <a:gd name="adj1" fmla="val 6503100"/>
              <a:gd name="adj2" fmla="val 15256551"/>
            </a:avLst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A1C31C-6E30-3303-7FA5-8BB1D4B1CA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714" y="2411291"/>
            <a:ext cx="2020038" cy="2896841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AEEE464-B55D-CC9F-3DB6-27250911D44E}"/>
              </a:ext>
            </a:extLst>
          </p:cNvPr>
          <p:cNvCxnSpPr>
            <a:cxnSpLocks/>
          </p:cNvCxnSpPr>
          <p:nvPr/>
        </p:nvCxnSpPr>
        <p:spPr>
          <a:xfrm>
            <a:off x="2409573" y="2887640"/>
            <a:ext cx="3488307" cy="13998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D04C03A-C5D4-25F3-23F3-5CB837BFE493}"/>
              </a:ext>
            </a:extLst>
          </p:cNvPr>
          <p:cNvCxnSpPr>
            <a:cxnSpLocks/>
          </p:cNvCxnSpPr>
          <p:nvPr/>
        </p:nvCxnSpPr>
        <p:spPr>
          <a:xfrm flipV="1">
            <a:off x="2280920" y="4815840"/>
            <a:ext cx="3703320" cy="13258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4758011-5F06-6CF4-7285-FF5EF02CCB99}"/>
              </a:ext>
            </a:extLst>
          </p:cNvPr>
          <p:cNvCxnSpPr>
            <a:cxnSpLocks/>
          </p:cNvCxnSpPr>
          <p:nvPr/>
        </p:nvCxnSpPr>
        <p:spPr>
          <a:xfrm>
            <a:off x="1564640" y="4475480"/>
            <a:ext cx="4277360" cy="762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DB38432C-CD3F-89B9-BE5B-F4A145895F48}"/>
              </a:ext>
            </a:extLst>
          </p:cNvPr>
          <p:cNvSpPr/>
          <p:nvPr/>
        </p:nvSpPr>
        <p:spPr>
          <a:xfrm>
            <a:off x="5900760" y="4136450"/>
            <a:ext cx="734818" cy="752725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7BE7DC-E2FD-47C0-3233-CF5B8A4616CE}"/>
              </a:ext>
            </a:extLst>
          </p:cNvPr>
          <p:cNvSpPr txBox="1"/>
          <p:nvPr/>
        </p:nvSpPr>
        <p:spPr>
          <a:xfrm>
            <a:off x="5561388" y="5004271"/>
            <a:ext cx="1390124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Microphone</a:t>
            </a:r>
          </a:p>
        </p:txBody>
      </p:sp>
      <p:pic>
        <p:nvPicPr>
          <p:cNvPr id="25" name="Graphic 24" descr="Question Mark with solid fill">
            <a:extLst>
              <a:ext uri="{FF2B5EF4-FFF2-40B4-BE49-F238E27FC236}">
                <a16:creationId xmlns:a16="http://schemas.microsoft.com/office/drawing/2014/main" id="{01DC7B27-255B-D5A2-D5D1-F3CE83DFB1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07526" y="3561080"/>
            <a:ext cx="914400" cy="914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4029C03-8004-809B-7F64-6FC3962236A0}"/>
              </a:ext>
            </a:extLst>
          </p:cNvPr>
          <p:cNvSpPr txBox="1"/>
          <p:nvPr/>
        </p:nvSpPr>
        <p:spPr>
          <a:xfrm rot="1395837">
            <a:off x="3717869" y="3199748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10cm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F7A18B-F848-C395-0C90-F5ED5B8B7B9D}"/>
              </a:ext>
            </a:extLst>
          </p:cNvPr>
          <p:cNvSpPr txBox="1"/>
          <p:nvPr/>
        </p:nvSpPr>
        <p:spPr>
          <a:xfrm rot="179089">
            <a:off x="3519822" y="4087565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10cm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7CA280-40C2-5516-D972-36A9EBD8C075}"/>
              </a:ext>
            </a:extLst>
          </p:cNvPr>
          <p:cNvSpPr txBox="1"/>
          <p:nvPr/>
        </p:nvSpPr>
        <p:spPr>
          <a:xfrm rot="20640329">
            <a:off x="3678012" y="5097714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10cm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B819462-DE85-E0A8-D8E9-EFB463382BEB}"/>
              </a:ext>
            </a:extLst>
          </p:cNvPr>
          <p:cNvSpPr/>
          <p:nvPr/>
        </p:nvSpPr>
        <p:spPr>
          <a:xfrm>
            <a:off x="7289800" y="3509489"/>
            <a:ext cx="4499821" cy="1051357"/>
          </a:xfrm>
          <a:prstGeom prst="roundRect">
            <a:avLst>
              <a:gd name="adj" fmla="val 17137"/>
            </a:avLst>
          </a:prstGeom>
          <a:solidFill>
            <a:srgbClr val="E3C14D"/>
          </a:solidFill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How can we localize the hand only at a distance?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943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Do We Mean When We Say We Want &quot;Insight&quot;?">
            <a:extLst>
              <a:ext uri="{FF2B5EF4-FFF2-40B4-BE49-F238E27FC236}">
                <a16:creationId xmlns:a16="http://schemas.microsoft.com/office/drawing/2014/main" id="{C2AB38F8-498B-4B35-7651-EDC4F4AF8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44" y="15590"/>
            <a:ext cx="10392521" cy="694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A3326-E814-A0F0-C51A-CF54800CD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80F1-FB6C-4BA3-8536-BBD51212333F}" type="slidenum">
              <a:rPr lang="en-US" smtClean="0"/>
              <a:t>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61D474-986F-1E3F-C16F-6104FA30BBC7}"/>
              </a:ext>
            </a:extLst>
          </p:cNvPr>
          <p:cNvSpPr txBox="1"/>
          <p:nvPr/>
        </p:nvSpPr>
        <p:spPr>
          <a:xfrm>
            <a:off x="623213" y="1843950"/>
            <a:ext cx="1126511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Gesture Orientation Prior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“the palm typically faces the ear or headphone, with fingers pointing either upward or toward the ear.”</a:t>
            </a:r>
          </a:p>
          <a:p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Ergonomic Joint Constraints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“ the finger joints bend naturally toward the palm when performing gestures.”</a:t>
            </a:r>
          </a:p>
          <a:p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Motion Continuity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“each finger movement of the FMCW frame follows previous motions, avoiding abrupt shifts.”</a:t>
            </a: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3452D65-6914-8DB3-D107-39E98E59F89A}"/>
              </a:ext>
            </a:extLst>
          </p:cNvPr>
          <p:cNvSpPr txBox="1"/>
          <p:nvPr/>
        </p:nvSpPr>
        <p:spPr>
          <a:xfrm>
            <a:off x="127567" y="741912"/>
            <a:ext cx="11817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Design Insights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999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520CF6-677B-44EE-2AB3-F8A0364DA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7771" y="6500658"/>
            <a:ext cx="753545" cy="365125"/>
          </a:xfrm>
        </p:spPr>
        <p:txBody>
          <a:bodyPr/>
          <a:lstStyle/>
          <a:p>
            <a:fld id="{7FD880F1-FB6C-4BA3-8536-BBD51212333F}" type="slidenum">
              <a:rPr lang="en-US" smtClean="0"/>
              <a:t>15</a:t>
            </a:fld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39791EF-A6EC-1CF4-3731-766CAABFBE8B}"/>
              </a:ext>
            </a:extLst>
          </p:cNvPr>
          <p:cNvSpPr/>
          <p:nvPr/>
        </p:nvSpPr>
        <p:spPr>
          <a:xfrm>
            <a:off x="175292" y="1461304"/>
            <a:ext cx="11678855" cy="3935391"/>
          </a:xfrm>
          <a:prstGeom prst="roundRect">
            <a:avLst>
              <a:gd name="adj" fmla="val 5924"/>
            </a:avLst>
          </a:prstGeom>
          <a:noFill/>
          <a:ln w="28575">
            <a:solidFill>
              <a:srgbClr val="9B1B03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651139-FCBD-48D6-07F4-D6791B63FC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02" y="1682669"/>
            <a:ext cx="11192719" cy="351777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6A885DD-66CD-D1FE-5478-C9A71F8F6768}"/>
              </a:ext>
            </a:extLst>
          </p:cNvPr>
          <p:cNvSpPr/>
          <p:nvPr/>
        </p:nvSpPr>
        <p:spPr>
          <a:xfrm>
            <a:off x="400802" y="1682669"/>
            <a:ext cx="11192719" cy="35071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4E4F944-E0B4-589E-AF9E-1381C8FC0087}"/>
              </a:ext>
            </a:extLst>
          </p:cNvPr>
          <p:cNvSpPr txBox="1"/>
          <p:nvPr/>
        </p:nvSpPr>
        <p:spPr>
          <a:xfrm>
            <a:off x="733063" y="607468"/>
            <a:ext cx="11969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FMCW SONAR-Based Hand Reconstruction Model Architecture</a:t>
            </a:r>
          </a:p>
        </p:txBody>
      </p:sp>
    </p:spTree>
    <p:extLst>
      <p:ext uri="{BB962C8B-B14F-4D97-AF65-F5344CB8AC3E}">
        <p14:creationId xmlns:p14="http://schemas.microsoft.com/office/powerpoint/2010/main" val="1754476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922C7-151A-F708-2EB3-B9EE75E52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5F241-2F9F-5812-8953-87D20DF1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7771" y="6500658"/>
            <a:ext cx="753545" cy="365125"/>
          </a:xfrm>
        </p:spPr>
        <p:txBody>
          <a:bodyPr/>
          <a:lstStyle/>
          <a:p>
            <a:fld id="{7FD880F1-FB6C-4BA3-8536-BBD51212333F}" type="slidenum">
              <a:rPr lang="en-US" smtClean="0"/>
              <a:t>16</a:t>
            </a:fld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04DADFA-48A2-1447-08A3-AB766E49BB66}"/>
              </a:ext>
            </a:extLst>
          </p:cNvPr>
          <p:cNvSpPr/>
          <p:nvPr/>
        </p:nvSpPr>
        <p:spPr>
          <a:xfrm>
            <a:off x="307372" y="971889"/>
            <a:ext cx="11678855" cy="3935391"/>
          </a:xfrm>
          <a:prstGeom prst="roundRect">
            <a:avLst>
              <a:gd name="adj" fmla="val 5924"/>
            </a:avLst>
          </a:prstGeom>
          <a:noFill/>
          <a:ln w="28575">
            <a:solidFill>
              <a:srgbClr val="9B1B03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2DED4B-22E5-AC8D-5784-0F9BFDD8924B}"/>
              </a:ext>
            </a:extLst>
          </p:cNvPr>
          <p:cNvSpPr/>
          <p:nvPr/>
        </p:nvSpPr>
        <p:spPr>
          <a:xfrm>
            <a:off x="532882" y="1193254"/>
            <a:ext cx="11192719" cy="35071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001D9F-8B89-5F2C-A030-2C701E8B9082}"/>
              </a:ext>
            </a:extLst>
          </p:cNvPr>
          <p:cNvSpPr/>
          <p:nvPr/>
        </p:nvSpPr>
        <p:spPr>
          <a:xfrm>
            <a:off x="2428239" y="5128645"/>
            <a:ext cx="7767321" cy="1372013"/>
          </a:xfrm>
          <a:prstGeom prst="rect">
            <a:avLst/>
          </a:prstGeom>
          <a:noFill/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5CE942-2976-80EB-B8F4-42ACF9ACF489}"/>
              </a:ext>
            </a:extLst>
          </p:cNvPr>
          <p:cNvSpPr txBox="1"/>
          <p:nvPr/>
        </p:nvSpPr>
        <p:spPr>
          <a:xfrm>
            <a:off x="2597902" y="5205892"/>
            <a:ext cx="75007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Input: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Multi-frame FMCW Distance Sequences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Encode gesture motion over time, not just a single ambiguous frame.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Provide temporal context to help resolve multipath overlaps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Capture reflection intensity over distance (but no direction)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F61759-531C-BEF6-BF85-0B2B96857F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8" y="1150294"/>
            <a:ext cx="11192719" cy="35177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B55574-233C-F6CE-5FEE-24450F157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828" y="2616201"/>
            <a:ext cx="2728332" cy="18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529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EE2F7-AB58-8558-433C-04D5A0188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845F4F-DB6E-7D73-05C0-628260943499}"/>
              </a:ext>
            </a:extLst>
          </p:cNvPr>
          <p:cNvSpPr/>
          <p:nvPr/>
        </p:nvSpPr>
        <p:spPr>
          <a:xfrm>
            <a:off x="307372" y="971889"/>
            <a:ext cx="11678855" cy="3935391"/>
          </a:xfrm>
          <a:prstGeom prst="roundRect">
            <a:avLst>
              <a:gd name="adj" fmla="val 5924"/>
            </a:avLst>
          </a:prstGeom>
          <a:noFill/>
          <a:ln w="28575">
            <a:solidFill>
              <a:srgbClr val="9B1B03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B47A62-0781-26AE-638D-D184F4A2AC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8" y="1150294"/>
            <a:ext cx="11192719" cy="351777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5C3E2E-7BEC-A6A5-C4E0-8D43CCE13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80F1-FB6C-4BA3-8536-BBD51212333F}" type="slidenum">
              <a:rPr lang="en-US" smtClean="0"/>
              <a:t>17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442BC0-2664-8BD9-FA14-ACB36AAA1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491" y="1312918"/>
            <a:ext cx="4343264" cy="19199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AB91338-5604-10A5-76BA-08D9C5F6F6D6}"/>
              </a:ext>
            </a:extLst>
          </p:cNvPr>
          <p:cNvSpPr/>
          <p:nvPr/>
        </p:nvSpPr>
        <p:spPr>
          <a:xfrm>
            <a:off x="532882" y="1193254"/>
            <a:ext cx="11192719" cy="35071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E8D5B7-4EE5-38C6-822A-F95D4267002A}"/>
              </a:ext>
            </a:extLst>
          </p:cNvPr>
          <p:cNvSpPr txBox="1"/>
          <p:nvPr/>
        </p:nvSpPr>
        <p:spPr>
          <a:xfrm>
            <a:off x="2542022" y="5128645"/>
            <a:ext cx="76290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Transformer Encoder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Embedding + position encoding learns spatial-temporal patterns.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Self-attention models motion continuity and finger trajectory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Addresses both angular ambiguity and echo mixing via time modeling.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3068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1F8BB-14DA-7C22-A5E2-00D25AD92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DA0BAA7-966B-42CD-D125-69BC7988F77B}"/>
              </a:ext>
            </a:extLst>
          </p:cNvPr>
          <p:cNvSpPr/>
          <p:nvPr/>
        </p:nvSpPr>
        <p:spPr>
          <a:xfrm>
            <a:off x="307372" y="971889"/>
            <a:ext cx="11678855" cy="3935391"/>
          </a:xfrm>
          <a:prstGeom prst="roundRect">
            <a:avLst>
              <a:gd name="adj" fmla="val 5924"/>
            </a:avLst>
          </a:prstGeom>
          <a:noFill/>
          <a:ln w="28575">
            <a:solidFill>
              <a:srgbClr val="9B1B03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051E31-FE3C-2232-70EE-AE8E853F39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8" y="1150294"/>
            <a:ext cx="11192719" cy="351777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28E02D-C717-E414-9570-98119763D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80F1-FB6C-4BA3-8536-BBD51212333F}" type="slidenum">
              <a:rPr lang="en-US" smtClean="0"/>
              <a:t>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47D0F8-32D8-FB78-D147-5D8438085B08}"/>
              </a:ext>
            </a:extLst>
          </p:cNvPr>
          <p:cNvSpPr txBox="1"/>
          <p:nvPr/>
        </p:nvSpPr>
        <p:spPr>
          <a:xfrm>
            <a:off x="2140430" y="5110670"/>
            <a:ext cx="836863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Output Reconstruction &amp; Refinement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Predicts anatomically accurate 3D hand skeletons from learned features.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I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nverse Kinetic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layer enforces realistic bone lengths and joint constraints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Contact cues (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e.g.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friction sounds) refine fine-grained fingertip alignment.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Ensures smooth, natural, and structurally valid hand motion.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5EC08D-B7CF-ACF4-8E31-B87BA46CF6CE}"/>
              </a:ext>
            </a:extLst>
          </p:cNvPr>
          <p:cNvSpPr/>
          <p:nvPr/>
        </p:nvSpPr>
        <p:spPr>
          <a:xfrm>
            <a:off x="532882" y="1193254"/>
            <a:ext cx="11192719" cy="35071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AB422C-96C6-F504-DA83-6204D66EE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080" y="1290735"/>
            <a:ext cx="2179320" cy="32976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58E8E5-2098-9E53-5D13-34831D88D4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0679" y="3286519"/>
            <a:ext cx="2946401" cy="130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56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70541-38AD-F817-6B1F-7BF99FFE3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person wearing headphones&#10;&#10;AI-generated content may be incorrect.">
            <a:extLst>
              <a:ext uri="{FF2B5EF4-FFF2-40B4-BE49-F238E27FC236}">
                <a16:creationId xmlns:a16="http://schemas.microsoft.com/office/drawing/2014/main" id="{AF16C038-CF4B-4D3B-4475-89695E8997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37" y="965630"/>
            <a:ext cx="4074853" cy="288074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06A5A-C2E0-ECF6-2C22-FBC34FB9F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80F1-FB6C-4BA3-8536-BBD51212333F}" type="slidenum">
              <a:rPr lang="en-US" smtClean="0"/>
              <a:t>19</a:t>
            </a:fld>
            <a:endParaRPr lang="en-US"/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EE489A69-0EFF-D9E0-5C26-04F9D56A6FAE}"/>
              </a:ext>
            </a:extLst>
          </p:cNvPr>
          <p:cNvSpPr txBox="1"/>
          <p:nvPr/>
        </p:nvSpPr>
        <p:spPr>
          <a:xfrm>
            <a:off x="141492" y="386745"/>
            <a:ext cx="11817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Evaluation: Example of a generated Double-Tapping gesture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E857AD-54B8-D179-695C-AD52AA347031}"/>
              </a:ext>
            </a:extLst>
          </p:cNvPr>
          <p:cNvSpPr txBox="1"/>
          <p:nvPr/>
        </p:nvSpPr>
        <p:spPr>
          <a:xfrm>
            <a:off x="0" y="6550224"/>
            <a:ext cx="83641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More gesture reconstruction results can be found at: https://leekyfeeder.github.io/results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8415DD-6076-3765-E73A-68E5078DDA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8911">
            <a:off x="1034969" y="3356649"/>
            <a:ext cx="2993020" cy="29930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24150EE-9CBF-6E48-1326-BCF076DC2DC0}"/>
              </a:ext>
            </a:extLst>
          </p:cNvPr>
          <p:cNvSpPr txBox="1"/>
          <p:nvPr/>
        </p:nvSpPr>
        <p:spPr>
          <a:xfrm>
            <a:off x="1068637" y="5612679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Groundtruth </a:t>
            </a:r>
            <a:r>
              <a:rPr lang="en-US" dirty="0" err="1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LeapMotion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D81958-68C1-12C9-6049-642925CA8698}"/>
              </a:ext>
            </a:extLst>
          </p:cNvPr>
          <p:cNvSpPr txBox="1"/>
          <p:nvPr/>
        </p:nvSpPr>
        <p:spPr>
          <a:xfrm>
            <a:off x="1660875" y="3342879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LeakyFeeder</a:t>
            </a:r>
            <a:endParaRPr lang="en-US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esture2_generated">
            <a:hlinkClick r:id="" action="ppaction://media"/>
            <a:extLst>
              <a:ext uri="{FF2B5EF4-FFF2-40B4-BE49-F238E27FC236}">
                <a16:creationId xmlns:a16="http://schemas.microsoft.com/office/drawing/2014/main" id="{C2A0A5C7-F13E-1DD6-1A04-94090EFA3DA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50280" y="1249991"/>
            <a:ext cx="3037840" cy="245558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4358B5-49C4-42B7-F8CA-AC1FD6891B45}"/>
              </a:ext>
            </a:extLst>
          </p:cNvPr>
          <p:cNvCxnSpPr>
            <a:cxnSpLocks/>
          </p:cNvCxnSpPr>
          <p:nvPr/>
        </p:nvCxnSpPr>
        <p:spPr>
          <a:xfrm>
            <a:off x="461468" y="3840480"/>
            <a:ext cx="11029492" cy="0"/>
          </a:xfrm>
          <a:prstGeom prst="line">
            <a:avLst/>
          </a:prstGeom>
          <a:ln w="285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A07F959-87E1-60FF-CA19-1296BBE8991F}"/>
              </a:ext>
            </a:extLst>
          </p:cNvPr>
          <p:cNvSpPr txBox="1"/>
          <p:nvPr/>
        </p:nvSpPr>
        <p:spPr>
          <a:xfrm>
            <a:off x="6361664" y="3105415"/>
            <a:ext cx="2490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2.5X slower</a:t>
            </a:r>
          </a:p>
        </p:txBody>
      </p:sp>
      <p:pic>
        <p:nvPicPr>
          <p:cNvPr id="2" name="gesture2_groundtruth (1)">
            <a:hlinkClick r:id="" action="ppaction://media"/>
            <a:extLst>
              <a:ext uri="{FF2B5EF4-FFF2-40B4-BE49-F238E27FC236}">
                <a16:creationId xmlns:a16="http://schemas.microsoft.com/office/drawing/2014/main" id="{0A4D5BB4-B3D6-615B-D625-26580245BDB9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82061" y="3968749"/>
            <a:ext cx="4774278" cy="24984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740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8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D63F52-A551-54DA-1AE7-11A5C49EDD0C}"/>
              </a:ext>
            </a:extLst>
          </p:cNvPr>
          <p:cNvSpPr txBox="1"/>
          <p:nvPr/>
        </p:nvSpPr>
        <p:spPr>
          <a:xfrm>
            <a:off x="500742" y="551543"/>
            <a:ext cx="11470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Unintended, Yet Ubiquitous: Leaky Acoustic Signals in Earphones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B557D1-734A-5FBA-35E5-D9A437D67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258" y="1629704"/>
            <a:ext cx="9643780" cy="388329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0470FD1-79F3-0BE4-B15A-28EEA6DBEE88}"/>
                  </a:ext>
                </a:extLst>
              </p14:cNvPr>
              <p14:cNvContentPartPr/>
              <p14:nvPr/>
            </p14:nvContentPartPr>
            <p14:xfrm rot="18120680">
              <a:off x="5433875" y="2842933"/>
              <a:ext cx="411241" cy="769767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0470FD1-79F3-0BE4-B15A-28EEA6DBEE8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18120680">
                <a:off x="5414789" y="2823851"/>
                <a:ext cx="449052" cy="8075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3B99DA5-394A-6C1E-A869-DD4F42FE5516}"/>
                  </a:ext>
                </a:extLst>
              </p14:cNvPr>
              <p14:cNvContentPartPr/>
              <p14:nvPr/>
            </p14:nvContentPartPr>
            <p14:xfrm rot="18748141">
              <a:off x="6664524" y="2221150"/>
              <a:ext cx="411241" cy="769767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3B99DA5-394A-6C1E-A869-DD4F42FE551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rot="18748141">
                <a:off x="6645438" y="2202068"/>
                <a:ext cx="449052" cy="8075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35AC31F-577E-1090-E1CD-3EDE19AA2BA2}"/>
                  </a:ext>
                </a:extLst>
              </p14:cNvPr>
              <p14:cNvContentPartPr/>
              <p14:nvPr/>
            </p14:nvContentPartPr>
            <p14:xfrm rot="18748141">
              <a:off x="6411330" y="2774922"/>
              <a:ext cx="411241" cy="769767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35AC31F-577E-1090-E1CD-3EDE19AA2BA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18748141">
                <a:off x="6392244" y="2755840"/>
                <a:ext cx="449052" cy="8075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33C5276-8CA6-5DEE-7F25-4C4193D34FBE}"/>
                  </a:ext>
                </a:extLst>
              </p14:cNvPr>
              <p14:cNvContentPartPr/>
              <p14:nvPr/>
            </p14:nvContentPartPr>
            <p14:xfrm rot="16763179">
              <a:off x="6547404" y="3430087"/>
              <a:ext cx="411241" cy="769767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33C5276-8CA6-5DEE-7F25-4C4193D34FB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16763179">
                <a:off x="6528318" y="3411005"/>
                <a:ext cx="449052" cy="8075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0F77B42-407A-50F5-566B-9A7967F98F17}"/>
                  </a:ext>
                </a:extLst>
              </p14:cNvPr>
              <p14:cNvContentPartPr/>
              <p14:nvPr/>
            </p14:nvContentPartPr>
            <p14:xfrm rot="8376975">
              <a:off x="9709710" y="3269330"/>
              <a:ext cx="411241" cy="769767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0F77B42-407A-50F5-566B-9A7967F98F1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8376975">
                <a:off x="9690624" y="3250248"/>
                <a:ext cx="449052" cy="807571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7FFB22DA-3514-8FF8-AB00-0873C1EB67EE}"/>
              </a:ext>
            </a:extLst>
          </p:cNvPr>
          <p:cNvSpPr txBox="1"/>
          <p:nvPr/>
        </p:nvSpPr>
        <p:spPr>
          <a:xfrm>
            <a:off x="929188" y="5895230"/>
            <a:ext cx="10453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does this leaky signal from earphones always happen?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7008527-FFE0-94DC-1CE3-A9E4BCB4A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2691" y="6474330"/>
            <a:ext cx="753545" cy="365125"/>
          </a:xfrm>
        </p:spPr>
        <p:txBody>
          <a:bodyPr/>
          <a:lstStyle/>
          <a:p>
            <a:fld id="{C3ED5828-7651-495E-B917-23E2C1BF51F4}" type="slidenum">
              <a:rPr lang="en-US" smtClean="0"/>
              <a:t>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217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688FB8-9A94-1F9C-27C2-ECC13504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80F1-FB6C-4BA3-8536-BBD51212333F}" type="slidenum">
              <a:rPr lang="en-US" smtClean="0"/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D4097D-A560-8279-F1D7-0ABF195DE3D8}"/>
              </a:ext>
            </a:extLst>
          </p:cNvPr>
          <p:cNvSpPr txBox="1"/>
          <p:nvPr/>
        </p:nvSpPr>
        <p:spPr>
          <a:xfrm>
            <a:off x="676950" y="1481018"/>
            <a:ext cx="1126511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Gesture Set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6 gestures based on Apple Vision Pro standard.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Training Data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recruited volunteer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who performed gestures over 100 times at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various hand positions and angles around the ear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using a dummy head setup.</a:t>
            </a:r>
          </a:p>
        </p:txBody>
      </p:sp>
      <p:sp>
        <p:nvSpPr>
          <p:cNvPr id="2" name="文本框 6">
            <a:extLst>
              <a:ext uri="{FF2B5EF4-FFF2-40B4-BE49-F238E27FC236}">
                <a16:creationId xmlns:a16="http://schemas.microsoft.com/office/drawing/2014/main" id="{B2C74790-D066-FD5B-D3B6-547AE530E676}"/>
              </a:ext>
            </a:extLst>
          </p:cNvPr>
          <p:cNvSpPr txBox="1"/>
          <p:nvPr/>
        </p:nvSpPr>
        <p:spPr>
          <a:xfrm>
            <a:off x="1937170" y="505193"/>
            <a:ext cx="8744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Data Collection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561D41-341D-E248-1491-D63A34D62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197" y="2827793"/>
            <a:ext cx="10754616" cy="13998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737AC4-06C2-E31A-9D6C-84BD2F718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3458" y="4180977"/>
            <a:ext cx="1548117" cy="804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85A324-77F6-A862-7CB0-4623731D9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6183" y="4204324"/>
            <a:ext cx="1548117" cy="804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D46FC97-9CA0-78A7-FDC6-9FA864488542}"/>
              </a:ext>
            </a:extLst>
          </p:cNvPr>
          <p:cNvSpPr txBox="1"/>
          <p:nvPr/>
        </p:nvSpPr>
        <p:spPr>
          <a:xfrm>
            <a:off x="1104058" y="2293714"/>
            <a:ext cx="1206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Single Tap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97560D-B860-87F5-6F6C-DB9CCD74CC6E}"/>
              </a:ext>
            </a:extLst>
          </p:cNvPr>
          <p:cNvSpPr txBox="1"/>
          <p:nvPr/>
        </p:nvSpPr>
        <p:spPr>
          <a:xfrm>
            <a:off x="2862950" y="2293714"/>
            <a:ext cx="1285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Double Tap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E35B32-2685-BC35-36BE-64D51930AADC}"/>
              </a:ext>
            </a:extLst>
          </p:cNvPr>
          <p:cNvSpPr txBox="1"/>
          <p:nvPr/>
        </p:nvSpPr>
        <p:spPr>
          <a:xfrm>
            <a:off x="4530553" y="2293714"/>
            <a:ext cx="1677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Pinch and Hold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FA2DD2-1775-7644-0F0F-A1EF9FE9D894}"/>
              </a:ext>
            </a:extLst>
          </p:cNvPr>
          <p:cNvSpPr txBox="1"/>
          <p:nvPr/>
        </p:nvSpPr>
        <p:spPr>
          <a:xfrm>
            <a:off x="6506346" y="2293714"/>
            <a:ext cx="1712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Pinch and Slide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F19D61-94B4-7A1E-4DB3-872E20E2AB9C}"/>
              </a:ext>
            </a:extLst>
          </p:cNvPr>
          <p:cNvSpPr txBox="1"/>
          <p:nvPr/>
        </p:nvSpPr>
        <p:spPr>
          <a:xfrm>
            <a:off x="8810386" y="2293714"/>
            <a:ext cx="58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Rub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24D05D-9FE1-D9A7-DF72-5BC3DC35A14F}"/>
              </a:ext>
            </a:extLst>
          </p:cNvPr>
          <p:cNvSpPr txBox="1"/>
          <p:nvPr/>
        </p:nvSpPr>
        <p:spPr>
          <a:xfrm>
            <a:off x="10165948" y="2293714"/>
            <a:ext cx="1311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Hand Close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538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9114E9-D4D1-461A-138B-75D666EE0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80F1-FB6C-4BA3-8536-BBD51212333F}" type="slidenum">
              <a:rPr lang="en-US" smtClean="0"/>
              <a:t>21</a:t>
            </a:fld>
            <a:endParaRPr lang="en-US"/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4A1498B0-3725-03F4-5C73-DBC00A55E20A}"/>
              </a:ext>
            </a:extLst>
          </p:cNvPr>
          <p:cNvSpPr txBox="1"/>
          <p:nvPr/>
        </p:nvSpPr>
        <p:spPr>
          <a:xfrm>
            <a:off x="775982" y="494668"/>
            <a:ext cx="1113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Evaluation: Gesture Reconstruction on </a:t>
            </a:r>
            <a:r>
              <a:rPr lang="en-US" altLang="zh-CN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Ten New Users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F24A9E-C364-B87F-FD0B-F44DD3A9D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62" y="1486394"/>
            <a:ext cx="9084198" cy="36359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44A76F5-B664-7C53-D569-60B2EA067E89}"/>
              </a:ext>
            </a:extLst>
          </p:cNvPr>
          <p:cNvSpPr/>
          <p:nvPr/>
        </p:nvSpPr>
        <p:spPr>
          <a:xfrm>
            <a:off x="1597646" y="1486394"/>
            <a:ext cx="9084198" cy="36359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3EC56A-C0C4-15F1-4661-45601C7E5AA5}"/>
              </a:ext>
            </a:extLst>
          </p:cNvPr>
          <p:cNvCxnSpPr/>
          <p:nvPr/>
        </p:nvCxnSpPr>
        <p:spPr>
          <a:xfrm>
            <a:off x="2825470" y="3949259"/>
            <a:ext cx="7037408" cy="0"/>
          </a:xfrm>
          <a:prstGeom prst="line">
            <a:avLst/>
          </a:prstGeom>
          <a:ln w="28575">
            <a:solidFill>
              <a:srgbClr val="C0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D56E0AE-C89B-4D23-4D2F-FC87498EFBB3}"/>
              </a:ext>
            </a:extLst>
          </p:cNvPr>
          <p:cNvSpPr txBox="1"/>
          <p:nvPr/>
        </p:nvSpPr>
        <p:spPr>
          <a:xfrm>
            <a:off x="807334" y="5764224"/>
            <a:ext cx="10943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LeakyFeeder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achieves over 85% PCK@3cm, a standard metric for assessing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keypoint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accuracy within a tolerable error margin relative to hand size.  </a:t>
            </a:r>
          </a:p>
        </p:txBody>
      </p:sp>
      <p:pic>
        <p:nvPicPr>
          <p:cNvPr id="15" name="Graphic 14" descr="Badge Tick1 with solid fill">
            <a:extLst>
              <a:ext uri="{FF2B5EF4-FFF2-40B4-BE49-F238E27FC236}">
                <a16:creationId xmlns:a16="http://schemas.microsoft.com/office/drawing/2014/main" id="{E8C9A7AF-CC27-AB75-33CA-99201EE362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6020" y="5670159"/>
            <a:ext cx="689658" cy="6896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4D21E1-CC33-4F77-29B6-CBBE0EBF11CE}"/>
              </a:ext>
            </a:extLst>
          </p:cNvPr>
          <p:cNvSpPr txBox="1"/>
          <p:nvPr/>
        </p:nvSpPr>
        <p:spPr>
          <a:xfrm>
            <a:off x="5201173" y="5104136"/>
            <a:ext cx="22092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Users</a:t>
            </a:r>
            <a:endParaRPr lang="en-US" sz="2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676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DC73A-678F-1E69-07CC-7330B85C3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2E816D-C0C1-8A7D-0D66-888E4CD01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80F1-FB6C-4BA3-8536-BBD51212333F}" type="slidenum">
              <a:rPr lang="en-US" smtClean="0"/>
              <a:t>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E60CE8-1C44-5CCA-689A-6DA1FD810C80}"/>
              </a:ext>
            </a:extLst>
          </p:cNvPr>
          <p:cNvSpPr txBox="1"/>
          <p:nvPr/>
        </p:nvSpPr>
        <p:spPr>
          <a:xfrm>
            <a:off x="463444" y="1696172"/>
            <a:ext cx="1126511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Leaky Ultrasound as a Signal Source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We exploit naturally leaked ultrasonic waves from ANC earphones—an often-overlooked byproduct—as a free sensing channel.</a:t>
            </a:r>
          </a:p>
          <a:p>
            <a:pPr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Echo-to-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Gesture Reconstruction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These weak echoes are decoded into fine-grained 3D hand skeletons using FMCW processing and a temporal Transformer model with physical priors.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Reliable Performance Without Extra Hardware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Our system achieves 89% PCK@3cm across diverse users and gestures, using only commercial ANC earphones.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6">
            <a:extLst>
              <a:ext uri="{FF2B5EF4-FFF2-40B4-BE49-F238E27FC236}">
                <a16:creationId xmlns:a16="http://schemas.microsoft.com/office/drawing/2014/main" id="{A3FB9A3C-C753-8CA8-84BB-15EF89D06BFA}"/>
              </a:ext>
            </a:extLst>
          </p:cNvPr>
          <p:cNvSpPr txBox="1"/>
          <p:nvPr/>
        </p:nvSpPr>
        <p:spPr>
          <a:xfrm>
            <a:off x="1723662" y="606735"/>
            <a:ext cx="8744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B610AD-01F6-D968-C6B0-F07B8C98C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6183" y="4204324"/>
            <a:ext cx="1548117" cy="8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66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657CC-5D81-B6F5-1BA5-16B5F0363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80F1-FB6C-4BA3-8536-BBD51212333F}" type="slidenum">
              <a:rPr lang="en-US" smtClean="0"/>
              <a:t>23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BEF1974-0CBD-DBFE-B8A4-F1092993BAA4}"/>
              </a:ext>
            </a:extLst>
          </p:cNvPr>
          <p:cNvSpPr txBox="1">
            <a:spLocks/>
          </p:cNvSpPr>
          <p:nvPr/>
        </p:nvSpPr>
        <p:spPr>
          <a:xfrm>
            <a:off x="0" y="1490808"/>
            <a:ext cx="12192000" cy="13255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for Listening!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D0B65FF-9118-A04D-E642-41D061E33774}"/>
              </a:ext>
            </a:extLst>
          </p:cNvPr>
          <p:cNvSpPr txBox="1">
            <a:spLocks/>
          </p:cNvSpPr>
          <p:nvPr/>
        </p:nvSpPr>
        <p:spPr>
          <a:xfrm>
            <a:off x="-69448" y="4041629"/>
            <a:ext cx="12192000" cy="13255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Yongjie Yang</a:t>
            </a:r>
          </a:p>
          <a:p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yoy28@pitt.edu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5A80E0-BF2E-8BA8-4E66-F05ACCBFE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01" y="5236031"/>
            <a:ext cx="1610197" cy="154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62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09074-F0BD-DE40-5EEB-0D873A49A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DB1A78-AC44-E6F4-A5D6-45DFC2838F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134" y="1111612"/>
            <a:ext cx="6877320" cy="59076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4E7AB7-E455-6A22-90DD-9127A505EE84}"/>
              </a:ext>
            </a:extLst>
          </p:cNvPr>
          <p:cNvSpPr txBox="1"/>
          <p:nvPr/>
        </p:nvSpPr>
        <p:spPr>
          <a:xfrm>
            <a:off x="2419099" y="462089"/>
            <a:ext cx="7642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Get to Know Your Earphones 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and Your Ears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9984B0C-BA69-5666-B3C8-AEE43048B8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99" y="3537285"/>
            <a:ext cx="2746534" cy="418422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904CA5B-C6C4-5AD8-2A7E-D74B14A084EC}"/>
              </a:ext>
            </a:extLst>
          </p:cNvPr>
          <p:cNvSpPr txBox="1"/>
          <p:nvPr/>
        </p:nvSpPr>
        <p:spPr>
          <a:xfrm>
            <a:off x="607973" y="1340889"/>
            <a:ext cx="112651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Most sound reflects off the ear canal walls, and some inevitably leaks out.</a:t>
            </a:r>
          </a:p>
          <a:p>
            <a:pPr marL="457200" indent="-457200">
              <a:buAutoNum type="arabicPeriod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DC66F004-2D29-C709-A247-183CE56E8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D5828-7651-495E-B917-23E2C1BF51F4}" type="slidenum">
              <a:rPr lang="en-US" smtClean="0"/>
              <a:t>3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A393C36-8C2C-EA9B-28B5-32DEC30EF136}"/>
              </a:ext>
            </a:extLst>
          </p:cNvPr>
          <p:cNvSpPr/>
          <p:nvPr/>
        </p:nvSpPr>
        <p:spPr>
          <a:xfrm rot="16200000">
            <a:off x="5808296" y="3848210"/>
            <a:ext cx="825786" cy="276469"/>
          </a:xfrm>
          <a:custGeom>
            <a:avLst/>
            <a:gdLst>
              <a:gd name="connsiteX0" fmla="*/ 0 w 2682553"/>
              <a:gd name="connsiteY0" fmla="*/ 422499 h 756932"/>
              <a:gd name="connsiteX1" fmla="*/ 97367 w 2682553"/>
              <a:gd name="connsiteY1" fmla="*/ 312432 h 756932"/>
              <a:gd name="connsiteX2" fmla="*/ 177800 w 2682553"/>
              <a:gd name="connsiteY2" fmla="*/ 231999 h 756932"/>
              <a:gd name="connsiteX3" fmla="*/ 228600 w 2682553"/>
              <a:gd name="connsiteY3" fmla="*/ 261632 h 756932"/>
              <a:gd name="connsiteX4" fmla="*/ 258234 w 2682553"/>
              <a:gd name="connsiteY4" fmla="*/ 621466 h 756932"/>
              <a:gd name="connsiteX5" fmla="*/ 351367 w 2682553"/>
              <a:gd name="connsiteY5" fmla="*/ 752699 h 756932"/>
              <a:gd name="connsiteX6" fmla="*/ 385234 w 2682553"/>
              <a:gd name="connsiteY6" fmla="*/ 723066 h 756932"/>
              <a:gd name="connsiteX7" fmla="*/ 537634 w 2682553"/>
              <a:gd name="connsiteY7" fmla="*/ 346299 h 756932"/>
              <a:gd name="connsiteX8" fmla="*/ 554567 w 2682553"/>
              <a:gd name="connsiteY8" fmla="*/ 278566 h 756932"/>
              <a:gd name="connsiteX9" fmla="*/ 605367 w 2682553"/>
              <a:gd name="connsiteY9" fmla="*/ 202366 h 756932"/>
              <a:gd name="connsiteX10" fmla="*/ 639234 w 2682553"/>
              <a:gd name="connsiteY10" fmla="*/ 287032 h 756932"/>
              <a:gd name="connsiteX11" fmla="*/ 643467 w 2682553"/>
              <a:gd name="connsiteY11" fmla="*/ 680732 h 756932"/>
              <a:gd name="connsiteX12" fmla="*/ 677334 w 2682553"/>
              <a:gd name="connsiteY12" fmla="*/ 756932 h 756932"/>
              <a:gd name="connsiteX13" fmla="*/ 732367 w 2682553"/>
              <a:gd name="connsiteY13" fmla="*/ 727299 h 756932"/>
              <a:gd name="connsiteX14" fmla="*/ 1032934 w 2682553"/>
              <a:gd name="connsiteY14" fmla="*/ 282799 h 756932"/>
              <a:gd name="connsiteX15" fmla="*/ 1049867 w 2682553"/>
              <a:gd name="connsiteY15" fmla="*/ 151566 h 756932"/>
              <a:gd name="connsiteX16" fmla="*/ 1054100 w 2682553"/>
              <a:gd name="connsiteY16" fmla="*/ 113466 h 756932"/>
              <a:gd name="connsiteX17" fmla="*/ 1066800 w 2682553"/>
              <a:gd name="connsiteY17" fmla="*/ 210832 h 756932"/>
              <a:gd name="connsiteX18" fmla="*/ 1075267 w 2682553"/>
              <a:gd name="connsiteY18" fmla="*/ 409799 h 756932"/>
              <a:gd name="connsiteX19" fmla="*/ 1087967 w 2682553"/>
              <a:gd name="connsiteY19" fmla="*/ 672266 h 756932"/>
              <a:gd name="connsiteX20" fmla="*/ 1117600 w 2682553"/>
              <a:gd name="connsiteY20" fmla="*/ 697666 h 756932"/>
              <a:gd name="connsiteX21" fmla="*/ 1159934 w 2682553"/>
              <a:gd name="connsiteY21" fmla="*/ 684966 h 756932"/>
              <a:gd name="connsiteX22" fmla="*/ 1456267 w 2682553"/>
              <a:gd name="connsiteY22" fmla="*/ 456366 h 756932"/>
              <a:gd name="connsiteX23" fmla="*/ 1583267 w 2682553"/>
              <a:gd name="connsiteY23" fmla="*/ 54199 h 756932"/>
              <a:gd name="connsiteX24" fmla="*/ 1579034 w 2682553"/>
              <a:gd name="connsiteY24" fmla="*/ 3399 h 756932"/>
              <a:gd name="connsiteX25" fmla="*/ 1583267 w 2682553"/>
              <a:gd name="connsiteY25" fmla="*/ 126166 h 756932"/>
              <a:gd name="connsiteX26" fmla="*/ 1591734 w 2682553"/>
              <a:gd name="connsiteY26" fmla="*/ 629932 h 756932"/>
              <a:gd name="connsiteX27" fmla="*/ 1651000 w 2682553"/>
              <a:gd name="connsiteY27" fmla="*/ 672266 h 756932"/>
              <a:gd name="connsiteX28" fmla="*/ 1701800 w 2682553"/>
              <a:gd name="connsiteY28" fmla="*/ 659566 h 756932"/>
              <a:gd name="connsiteX29" fmla="*/ 2006600 w 2682553"/>
              <a:gd name="connsiteY29" fmla="*/ 414032 h 756932"/>
              <a:gd name="connsiteX30" fmla="*/ 2129367 w 2682553"/>
              <a:gd name="connsiteY30" fmla="*/ 143099 h 756932"/>
              <a:gd name="connsiteX31" fmla="*/ 2120900 w 2682553"/>
              <a:gd name="connsiteY31" fmla="*/ 100766 h 756932"/>
              <a:gd name="connsiteX32" fmla="*/ 2095500 w 2682553"/>
              <a:gd name="connsiteY32" fmla="*/ 202366 h 756932"/>
              <a:gd name="connsiteX33" fmla="*/ 2065867 w 2682553"/>
              <a:gd name="connsiteY33" fmla="*/ 418266 h 756932"/>
              <a:gd name="connsiteX34" fmla="*/ 2057400 w 2682553"/>
              <a:gd name="connsiteY34" fmla="*/ 617232 h 756932"/>
              <a:gd name="connsiteX35" fmla="*/ 2535767 w 2682553"/>
              <a:gd name="connsiteY35" fmla="*/ 435199 h 756932"/>
              <a:gd name="connsiteX36" fmla="*/ 2679700 w 2682553"/>
              <a:gd name="connsiteY36" fmla="*/ 388632 h 756932"/>
              <a:gd name="connsiteX37" fmla="*/ 2645834 w 2682553"/>
              <a:gd name="connsiteY37" fmla="*/ 409799 h 756932"/>
              <a:gd name="connsiteX38" fmla="*/ 2595034 w 2682553"/>
              <a:gd name="connsiteY38" fmla="*/ 422499 h 756932"/>
              <a:gd name="connsiteX39" fmla="*/ 2582334 w 2682553"/>
              <a:gd name="connsiteY39" fmla="*/ 443666 h 756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682553" h="756932">
                <a:moveTo>
                  <a:pt x="0" y="422499"/>
                </a:moveTo>
                <a:cubicBezTo>
                  <a:pt x="25534" y="358665"/>
                  <a:pt x="-5194" y="427425"/>
                  <a:pt x="97367" y="312432"/>
                </a:cubicBezTo>
                <a:cubicBezTo>
                  <a:pt x="172147" y="228588"/>
                  <a:pt x="115551" y="258678"/>
                  <a:pt x="177800" y="231999"/>
                </a:cubicBezTo>
                <a:cubicBezTo>
                  <a:pt x="194733" y="241877"/>
                  <a:pt x="219833" y="244098"/>
                  <a:pt x="228600" y="261632"/>
                </a:cubicBezTo>
                <a:cubicBezTo>
                  <a:pt x="281771" y="367974"/>
                  <a:pt x="260305" y="513768"/>
                  <a:pt x="258234" y="621466"/>
                </a:cubicBezTo>
                <a:cubicBezTo>
                  <a:pt x="268652" y="647037"/>
                  <a:pt x="283151" y="763470"/>
                  <a:pt x="351367" y="752699"/>
                </a:cubicBezTo>
                <a:cubicBezTo>
                  <a:pt x="366184" y="750360"/>
                  <a:pt x="373945" y="732944"/>
                  <a:pt x="385234" y="723066"/>
                </a:cubicBezTo>
                <a:cubicBezTo>
                  <a:pt x="473592" y="540459"/>
                  <a:pt x="455573" y="589200"/>
                  <a:pt x="537634" y="346299"/>
                </a:cubicBezTo>
                <a:cubicBezTo>
                  <a:pt x="545083" y="324251"/>
                  <a:pt x="545669" y="300070"/>
                  <a:pt x="554567" y="278566"/>
                </a:cubicBezTo>
                <a:cubicBezTo>
                  <a:pt x="566975" y="248579"/>
                  <a:pt x="585966" y="226618"/>
                  <a:pt x="605367" y="202366"/>
                </a:cubicBezTo>
                <a:cubicBezTo>
                  <a:pt x="616656" y="230588"/>
                  <a:pt x="636409" y="256767"/>
                  <a:pt x="639234" y="287032"/>
                </a:cubicBezTo>
                <a:cubicBezTo>
                  <a:pt x="653441" y="439248"/>
                  <a:pt x="617488" y="535255"/>
                  <a:pt x="643467" y="680732"/>
                </a:cubicBezTo>
                <a:cubicBezTo>
                  <a:pt x="648353" y="708095"/>
                  <a:pt x="666045" y="731532"/>
                  <a:pt x="677334" y="756932"/>
                </a:cubicBezTo>
                <a:cubicBezTo>
                  <a:pt x="695678" y="747054"/>
                  <a:pt x="717112" y="741490"/>
                  <a:pt x="732367" y="727299"/>
                </a:cubicBezTo>
                <a:cubicBezTo>
                  <a:pt x="895741" y="575323"/>
                  <a:pt x="906762" y="504369"/>
                  <a:pt x="1032934" y="282799"/>
                </a:cubicBezTo>
                <a:cubicBezTo>
                  <a:pt x="1038578" y="239055"/>
                  <a:pt x="1044396" y="195332"/>
                  <a:pt x="1049867" y="151566"/>
                </a:cubicBezTo>
                <a:cubicBezTo>
                  <a:pt x="1051452" y="138887"/>
                  <a:pt x="1050590" y="101180"/>
                  <a:pt x="1054100" y="113466"/>
                </a:cubicBezTo>
                <a:cubicBezTo>
                  <a:pt x="1063092" y="144937"/>
                  <a:pt x="1062567" y="178377"/>
                  <a:pt x="1066800" y="210832"/>
                </a:cubicBezTo>
                <a:cubicBezTo>
                  <a:pt x="1069622" y="277154"/>
                  <a:pt x="1074486" y="343421"/>
                  <a:pt x="1075267" y="409799"/>
                </a:cubicBezTo>
                <a:cubicBezTo>
                  <a:pt x="1076209" y="489894"/>
                  <a:pt x="1058325" y="591423"/>
                  <a:pt x="1087967" y="672266"/>
                </a:cubicBezTo>
                <a:cubicBezTo>
                  <a:pt x="1092446" y="684481"/>
                  <a:pt x="1107722" y="689199"/>
                  <a:pt x="1117600" y="697666"/>
                </a:cubicBezTo>
                <a:cubicBezTo>
                  <a:pt x="1131711" y="693433"/>
                  <a:pt x="1146002" y="689755"/>
                  <a:pt x="1159934" y="684966"/>
                </a:cubicBezTo>
                <a:cubicBezTo>
                  <a:pt x="1335366" y="624661"/>
                  <a:pt x="1245881" y="657986"/>
                  <a:pt x="1456267" y="456366"/>
                </a:cubicBezTo>
                <a:cubicBezTo>
                  <a:pt x="1498600" y="322310"/>
                  <a:pt x="1546492" y="189885"/>
                  <a:pt x="1583267" y="54199"/>
                </a:cubicBezTo>
                <a:cubicBezTo>
                  <a:pt x="1587712" y="37799"/>
                  <a:pt x="1579034" y="-13593"/>
                  <a:pt x="1579034" y="3399"/>
                </a:cubicBezTo>
                <a:cubicBezTo>
                  <a:pt x="1579034" y="44346"/>
                  <a:pt x="1581856" y="85244"/>
                  <a:pt x="1583267" y="126166"/>
                </a:cubicBezTo>
                <a:cubicBezTo>
                  <a:pt x="1575942" y="243355"/>
                  <a:pt x="1548794" y="599260"/>
                  <a:pt x="1591734" y="629932"/>
                </a:cubicBezTo>
                <a:lnTo>
                  <a:pt x="1651000" y="672266"/>
                </a:lnTo>
                <a:cubicBezTo>
                  <a:pt x="1667933" y="668033"/>
                  <a:pt x="1685489" y="665780"/>
                  <a:pt x="1701800" y="659566"/>
                </a:cubicBezTo>
                <a:cubicBezTo>
                  <a:pt x="1892818" y="586796"/>
                  <a:pt x="1826842" y="606630"/>
                  <a:pt x="2006600" y="414032"/>
                </a:cubicBezTo>
                <a:cubicBezTo>
                  <a:pt x="2047522" y="323721"/>
                  <a:pt x="2095382" y="236243"/>
                  <a:pt x="2129367" y="143099"/>
                </a:cubicBezTo>
                <a:cubicBezTo>
                  <a:pt x="2134300" y="129580"/>
                  <a:pt x="2128040" y="88272"/>
                  <a:pt x="2120900" y="100766"/>
                </a:cubicBezTo>
                <a:cubicBezTo>
                  <a:pt x="2103580" y="131075"/>
                  <a:pt x="2101462" y="167970"/>
                  <a:pt x="2095500" y="202366"/>
                </a:cubicBezTo>
                <a:cubicBezTo>
                  <a:pt x="2083094" y="273940"/>
                  <a:pt x="2075745" y="346299"/>
                  <a:pt x="2065867" y="418266"/>
                </a:cubicBezTo>
                <a:cubicBezTo>
                  <a:pt x="2063045" y="484588"/>
                  <a:pt x="2049862" y="551279"/>
                  <a:pt x="2057400" y="617232"/>
                </a:cubicBezTo>
                <a:cubicBezTo>
                  <a:pt x="2092881" y="927690"/>
                  <a:pt x="2439090" y="466477"/>
                  <a:pt x="2535767" y="435199"/>
                </a:cubicBezTo>
                <a:cubicBezTo>
                  <a:pt x="2583745" y="419677"/>
                  <a:pt x="2630565" y="399971"/>
                  <a:pt x="2679700" y="388632"/>
                </a:cubicBezTo>
                <a:cubicBezTo>
                  <a:pt x="2692671" y="385639"/>
                  <a:pt x="2657897" y="404169"/>
                  <a:pt x="2645834" y="409799"/>
                </a:cubicBezTo>
                <a:cubicBezTo>
                  <a:pt x="2634084" y="415282"/>
                  <a:pt x="2608903" y="419725"/>
                  <a:pt x="2595034" y="422499"/>
                </a:cubicBezTo>
                <a:lnTo>
                  <a:pt x="2582334" y="443666"/>
                </a:lnTo>
              </a:path>
            </a:pathLst>
          </a:cu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B3E7AD6-DBCF-69CC-F524-F7AC7EDEE504}"/>
              </a:ext>
            </a:extLst>
          </p:cNvPr>
          <p:cNvSpPr/>
          <p:nvPr/>
        </p:nvSpPr>
        <p:spPr>
          <a:xfrm rot="16200000">
            <a:off x="6198435" y="3794610"/>
            <a:ext cx="651314" cy="209200"/>
          </a:xfrm>
          <a:custGeom>
            <a:avLst/>
            <a:gdLst>
              <a:gd name="connsiteX0" fmla="*/ 0 w 2682553"/>
              <a:gd name="connsiteY0" fmla="*/ 422499 h 756932"/>
              <a:gd name="connsiteX1" fmla="*/ 97367 w 2682553"/>
              <a:gd name="connsiteY1" fmla="*/ 312432 h 756932"/>
              <a:gd name="connsiteX2" fmla="*/ 177800 w 2682553"/>
              <a:gd name="connsiteY2" fmla="*/ 231999 h 756932"/>
              <a:gd name="connsiteX3" fmla="*/ 228600 w 2682553"/>
              <a:gd name="connsiteY3" fmla="*/ 261632 h 756932"/>
              <a:gd name="connsiteX4" fmla="*/ 258234 w 2682553"/>
              <a:gd name="connsiteY4" fmla="*/ 621466 h 756932"/>
              <a:gd name="connsiteX5" fmla="*/ 351367 w 2682553"/>
              <a:gd name="connsiteY5" fmla="*/ 752699 h 756932"/>
              <a:gd name="connsiteX6" fmla="*/ 385234 w 2682553"/>
              <a:gd name="connsiteY6" fmla="*/ 723066 h 756932"/>
              <a:gd name="connsiteX7" fmla="*/ 537634 w 2682553"/>
              <a:gd name="connsiteY7" fmla="*/ 346299 h 756932"/>
              <a:gd name="connsiteX8" fmla="*/ 554567 w 2682553"/>
              <a:gd name="connsiteY8" fmla="*/ 278566 h 756932"/>
              <a:gd name="connsiteX9" fmla="*/ 605367 w 2682553"/>
              <a:gd name="connsiteY9" fmla="*/ 202366 h 756932"/>
              <a:gd name="connsiteX10" fmla="*/ 639234 w 2682553"/>
              <a:gd name="connsiteY10" fmla="*/ 287032 h 756932"/>
              <a:gd name="connsiteX11" fmla="*/ 643467 w 2682553"/>
              <a:gd name="connsiteY11" fmla="*/ 680732 h 756932"/>
              <a:gd name="connsiteX12" fmla="*/ 677334 w 2682553"/>
              <a:gd name="connsiteY12" fmla="*/ 756932 h 756932"/>
              <a:gd name="connsiteX13" fmla="*/ 732367 w 2682553"/>
              <a:gd name="connsiteY13" fmla="*/ 727299 h 756932"/>
              <a:gd name="connsiteX14" fmla="*/ 1032934 w 2682553"/>
              <a:gd name="connsiteY14" fmla="*/ 282799 h 756932"/>
              <a:gd name="connsiteX15" fmla="*/ 1049867 w 2682553"/>
              <a:gd name="connsiteY15" fmla="*/ 151566 h 756932"/>
              <a:gd name="connsiteX16" fmla="*/ 1054100 w 2682553"/>
              <a:gd name="connsiteY16" fmla="*/ 113466 h 756932"/>
              <a:gd name="connsiteX17" fmla="*/ 1066800 w 2682553"/>
              <a:gd name="connsiteY17" fmla="*/ 210832 h 756932"/>
              <a:gd name="connsiteX18" fmla="*/ 1075267 w 2682553"/>
              <a:gd name="connsiteY18" fmla="*/ 409799 h 756932"/>
              <a:gd name="connsiteX19" fmla="*/ 1087967 w 2682553"/>
              <a:gd name="connsiteY19" fmla="*/ 672266 h 756932"/>
              <a:gd name="connsiteX20" fmla="*/ 1117600 w 2682553"/>
              <a:gd name="connsiteY20" fmla="*/ 697666 h 756932"/>
              <a:gd name="connsiteX21" fmla="*/ 1159934 w 2682553"/>
              <a:gd name="connsiteY21" fmla="*/ 684966 h 756932"/>
              <a:gd name="connsiteX22" fmla="*/ 1456267 w 2682553"/>
              <a:gd name="connsiteY22" fmla="*/ 456366 h 756932"/>
              <a:gd name="connsiteX23" fmla="*/ 1583267 w 2682553"/>
              <a:gd name="connsiteY23" fmla="*/ 54199 h 756932"/>
              <a:gd name="connsiteX24" fmla="*/ 1579034 w 2682553"/>
              <a:gd name="connsiteY24" fmla="*/ 3399 h 756932"/>
              <a:gd name="connsiteX25" fmla="*/ 1583267 w 2682553"/>
              <a:gd name="connsiteY25" fmla="*/ 126166 h 756932"/>
              <a:gd name="connsiteX26" fmla="*/ 1591734 w 2682553"/>
              <a:gd name="connsiteY26" fmla="*/ 629932 h 756932"/>
              <a:gd name="connsiteX27" fmla="*/ 1651000 w 2682553"/>
              <a:gd name="connsiteY27" fmla="*/ 672266 h 756932"/>
              <a:gd name="connsiteX28" fmla="*/ 1701800 w 2682553"/>
              <a:gd name="connsiteY28" fmla="*/ 659566 h 756932"/>
              <a:gd name="connsiteX29" fmla="*/ 2006600 w 2682553"/>
              <a:gd name="connsiteY29" fmla="*/ 414032 h 756932"/>
              <a:gd name="connsiteX30" fmla="*/ 2129367 w 2682553"/>
              <a:gd name="connsiteY30" fmla="*/ 143099 h 756932"/>
              <a:gd name="connsiteX31" fmla="*/ 2120900 w 2682553"/>
              <a:gd name="connsiteY31" fmla="*/ 100766 h 756932"/>
              <a:gd name="connsiteX32" fmla="*/ 2095500 w 2682553"/>
              <a:gd name="connsiteY32" fmla="*/ 202366 h 756932"/>
              <a:gd name="connsiteX33" fmla="*/ 2065867 w 2682553"/>
              <a:gd name="connsiteY33" fmla="*/ 418266 h 756932"/>
              <a:gd name="connsiteX34" fmla="*/ 2057400 w 2682553"/>
              <a:gd name="connsiteY34" fmla="*/ 617232 h 756932"/>
              <a:gd name="connsiteX35" fmla="*/ 2535767 w 2682553"/>
              <a:gd name="connsiteY35" fmla="*/ 435199 h 756932"/>
              <a:gd name="connsiteX36" fmla="*/ 2679700 w 2682553"/>
              <a:gd name="connsiteY36" fmla="*/ 388632 h 756932"/>
              <a:gd name="connsiteX37" fmla="*/ 2645834 w 2682553"/>
              <a:gd name="connsiteY37" fmla="*/ 409799 h 756932"/>
              <a:gd name="connsiteX38" fmla="*/ 2595034 w 2682553"/>
              <a:gd name="connsiteY38" fmla="*/ 422499 h 756932"/>
              <a:gd name="connsiteX39" fmla="*/ 2582334 w 2682553"/>
              <a:gd name="connsiteY39" fmla="*/ 443666 h 756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682553" h="756932">
                <a:moveTo>
                  <a:pt x="0" y="422499"/>
                </a:moveTo>
                <a:cubicBezTo>
                  <a:pt x="25534" y="358665"/>
                  <a:pt x="-5194" y="427425"/>
                  <a:pt x="97367" y="312432"/>
                </a:cubicBezTo>
                <a:cubicBezTo>
                  <a:pt x="172147" y="228588"/>
                  <a:pt x="115551" y="258678"/>
                  <a:pt x="177800" y="231999"/>
                </a:cubicBezTo>
                <a:cubicBezTo>
                  <a:pt x="194733" y="241877"/>
                  <a:pt x="219833" y="244098"/>
                  <a:pt x="228600" y="261632"/>
                </a:cubicBezTo>
                <a:cubicBezTo>
                  <a:pt x="281771" y="367974"/>
                  <a:pt x="260305" y="513768"/>
                  <a:pt x="258234" y="621466"/>
                </a:cubicBezTo>
                <a:cubicBezTo>
                  <a:pt x="268652" y="647037"/>
                  <a:pt x="283151" y="763470"/>
                  <a:pt x="351367" y="752699"/>
                </a:cubicBezTo>
                <a:cubicBezTo>
                  <a:pt x="366184" y="750360"/>
                  <a:pt x="373945" y="732944"/>
                  <a:pt x="385234" y="723066"/>
                </a:cubicBezTo>
                <a:cubicBezTo>
                  <a:pt x="473592" y="540459"/>
                  <a:pt x="455573" y="589200"/>
                  <a:pt x="537634" y="346299"/>
                </a:cubicBezTo>
                <a:cubicBezTo>
                  <a:pt x="545083" y="324251"/>
                  <a:pt x="545669" y="300070"/>
                  <a:pt x="554567" y="278566"/>
                </a:cubicBezTo>
                <a:cubicBezTo>
                  <a:pt x="566975" y="248579"/>
                  <a:pt x="585966" y="226618"/>
                  <a:pt x="605367" y="202366"/>
                </a:cubicBezTo>
                <a:cubicBezTo>
                  <a:pt x="616656" y="230588"/>
                  <a:pt x="636409" y="256767"/>
                  <a:pt x="639234" y="287032"/>
                </a:cubicBezTo>
                <a:cubicBezTo>
                  <a:pt x="653441" y="439248"/>
                  <a:pt x="617488" y="535255"/>
                  <a:pt x="643467" y="680732"/>
                </a:cubicBezTo>
                <a:cubicBezTo>
                  <a:pt x="648353" y="708095"/>
                  <a:pt x="666045" y="731532"/>
                  <a:pt x="677334" y="756932"/>
                </a:cubicBezTo>
                <a:cubicBezTo>
                  <a:pt x="695678" y="747054"/>
                  <a:pt x="717112" y="741490"/>
                  <a:pt x="732367" y="727299"/>
                </a:cubicBezTo>
                <a:cubicBezTo>
                  <a:pt x="895741" y="575323"/>
                  <a:pt x="906762" y="504369"/>
                  <a:pt x="1032934" y="282799"/>
                </a:cubicBezTo>
                <a:cubicBezTo>
                  <a:pt x="1038578" y="239055"/>
                  <a:pt x="1044396" y="195332"/>
                  <a:pt x="1049867" y="151566"/>
                </a:cubicBezTo>
                <a:cubicBezTo>
                  <a:pt x="1051452" y="138887"/>
                  <a:pt x="1050590" y="101180"/>
                  <a:pt x="1054100" y="113466"/>
                </a:cubicBezTo>
                <a:cubicBezTo>
                  <a:pt x="1063092" y="144937"/>
                  <a:pt x="1062567" y="178377"/>
                  <a:pt x="1066800" y="210832"/>
                </a:cubicBezTo>
                <a:cubicBezTo>
                  <a:pt x="1069622" y="277154"/>
                  <a:pt x="1074486" y="343421"/>
                  <a:pt x="1075267" y="409799"/>
                </a:cubicBezTo>
                <a:cubicBezTo>
                  <a:pt x="1076209" y="489894"/>
                  <a:pt x="1058325" y="591423"/>
                  <a:pt x="1087967" y="672266"/>
                </a:cubicBezTo>
                <a:cubicBezTo>
                  <a:pt x="1092446" y="684481"/>
                  <a:pt x="1107722" y="689199"/>
                  <a:pt x="1117600" y="697666"/>
                </a:cubicBezTo>
                <a:cubicBezTo>
                  <a:pt x="1131711" y="693433"/>
                  <a:pt x="1146002" y="689755"/>
                  <a:pt x="1159934" y="684966"/>
                </a:cubicBezTo>
                <a:cubicBezTo>
                  <a:pt x="1335366" y="624661"/>
                  <a:pt x="1245881" y="657986"/>
                  <a:pt x="1456267" y="456366"/>
                </a:cubicBezTo>
                <a:cubicBezTo>
                  <a:pt x="1498600" y="322310"/>
                  <a:pt x="1546492" y="189885"/>
                  <a:pt x="1583267" y="54199"/>
                </a:cubicBezTo>
                <a:cubicBezTo>
                  <a:pt x="1587712" y="37799"/>
                  <a:pt x="1579034" y="-13593"/>
                  <a:pt x="1579034" y="3399"/>
                </a:cubicBezTo>
                <a:cubicBezTo>
                  <a:pt x="1579034" y="44346"/>
                  <a:pt x="1581856" y="85244"/>
                  <a:pt x="1583267" y="126166"/>
                </a:cubicBezTo>
                <a:cubicBezTo>
                  <a:pt x="1575942" y="243355"/>
                  <a:pt x="1548794" y="599260"/>
                  <a:pt x="1591734" y="629932"/>
                </a:cubicBezTo>
                <a:lnTo>
                  <a:pt x="1651000" y="672266"/>
                </a:lnTo>
                <a:cubicBezTo>
                  <a:pt x="1667933" y="668033"/>
                  <a:pt x="1685489" y="665780"/>
                  <a:pt x="1701800" y="659566"/>
                </a:cubicBezTo>
                <a:cubicBezTo>
                  <a:pt x="1892818" y="586796"/>
                  <a:pt x="1826842" y="606630"/>
                  <a:pt x="2006600" y="414032"/>
                </a:cubicBezTo>
                <a:cubicBezTo>
                  <a:pt x="2047522" y="323721"/>
                  <a:pt x="2095382" y="236243"/>
                  <a:pt x="2129367" y="143099"/>
                </a:cubicBezTo>
                <a:cubicBezTo>
                  <a:pt x="2134300" y="129580"/>
                  <a:pt x="2128040" y="88272"/>
                  <a:pt x="2120900" y="100766"/>
                </a:cubicBezTo>
                <a:cubicBezTo>
                  <a:pt x="2103580" y="131075"/>
                  <a:pt x="2101462" y="167970"/>
                  <a:pt x="2095500" y="202366"/>
                </a:cubicBezTo>
                <a:cubicBezTo>
                  <a:pt x="2083094" y="273940"/>
                  <a:pt x="2075745" y="346299"/>
                  <a:pt x="2065867" y="418266"/>
                </a:cubicBezTo>
                <a:cubicBezTo>
                  <a:pt x="2063045" y="484588"/>
                  <a:pt x="2049862" y="551279"/>
                  <a:pt x="2057400" y="617232"/>
                </a:cubicBezTo>
                <a:cubicBezTo>
                  <a:pt x="2092881" y="927690"/>
                  <a:pt x="2439090" y="466477"/>
                  <a:pt x="2535767" y="435199"/>
                </a:cubicBezTo>
                <a:cubicBezTo>
                  <a:pt x="2583745" y="419677"/>
                  <a:pt x="2630565" y="399971"/>
                  <a:pt x="2679700" y="388632"/>
                </a:cubicBezTo>
                <a:cubicBezTo>
                  <a:pt x="2692671" y="385639"/>
                  <a:pt x="2657897" y="404169"/>
                  <a:pt x="2645834" y="409799"/>
                </a:cubicBezTo>
                <a:cubicBezTo>
                  <a:pt x="2634084" y="415282"/>
                  <a:pt x="2608903" y="419725"/>
                  <a:pt x="2595034" y="422499"/>
                </a:cubicBezTo>
                <a:lnTo>
                  <a:pt x="2582334" y="443666"/>
                </a:lnTo>
              </a:path>
            </a:pathLst>
          </a:cu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2F7FC7B-F110-2973-A5DE-501CCA7AEBF3}"/>
              </a:ext>
            </a:extLst>
          </p:cNvPr>
          <p:cNvSpPr/>
          <p:nvPr/>
        </p:nvSpPr>
        <p:spPr>
          <a:xfrm rot="16200000">
            <a:off x="5523782" y="3967251"/>
            <a:ext cx="732556" cy="265651"/>
          </a:xfrm>
          <a:custGeom>
            <a:avLst/>
            <a:gdLst>
              <a:gd name="connsiteX0" fmla="*/ 0 w 2682553"/>
              <a:gd name="connsiteY0" fmla="*/ 422499 h 756932"/>
              <a:gd name="connsiteX1" fmla="*/ 97367 w 2682553"/>
              <a:gd name="connsiteY1" fmla="*/ 312432 h 756932"/>
              <a:gd name="connsiteX2" fmla="*/ 177800 w 2682553"/>
              <a:gd name="connsiteY2" fmla="*/ 231999 h 756932"/>
              <a:gd name="connsiteX3" fmla="*/ 228600 w 2682553"/>
              <a:gd name="connsiteY3" fmla="*/ 261632 h 756932"/>
              <a:gd name="connsiteX4" fmla="*/ 258234 w 2682553"/>
              <a:gd name="connsiteY4" fmla="*/ 621466 h 756932"/>
              <a:gd name="connsiteX5" fmla="*/ 351367 w 2682553"/>
              <a:gd name="connsiteY5" fmla="*/ 752699 h 756932"/>
              <a:gd name="connsiteX6" fmla="*/ 385234 w 2682553"/>
              <a:gd name="connsiteY6" fmla="*/ 723066 h 756932"/>
              <a:gd name="connsiteX7" fmla="*/ 537634 w 2682553"/>
              <a:gd name="connsiteY7" fmla="*/ 346299 h 756932"/>
              <a:gd name="connsiteX8" fmla="*/ 554567 w 2682553"/>
              <a:gd name="connsiteY8" fmla="*/ 278566 h 756932"/>
              <a:gd name="connsiteX9" fmla="*/ 605367 w 2682553"/>
              <a:gd name="connsiteY9" fmla="*/ 202366 h 756932"/>
              <a:gd name="connsiteX10" fmla="*/ 639234 w 2682553"/>
              <a:gd name="connsiteY10" fmla="*/ 287032 h 756932"/>
              <a:gd name="connsiteX11" fmla="*/ 643467 w 2682553"/>
              <a:gd name="connsiteY11" fmla="*/ 680732 h 756932"/>
              <a:gd name="connsiteX12" fmla="*/ 677334 w 2682553"/>
              <a:gd name="connsiteY12" fmla="*/ 756932 h 756932"/>
              <a:gd name="connsiteX13" fmla="*/ 732367 w 2682553"/>
              <a:gd name="connsiteY13" fmla="*/ 727299 h 756932"/>
              <a:gd name="connsiteX14" fmla="*/ 1032934 w 2682553"/>
              <a:gd name="connsiteY14" fmla="*/ 282799 h 756932"/>
              <a:gd name="connsiteX15" fmla="*/ 1049867 w 2682553"/>
              <a:gd name="connsiteY15" fmla="*/ 151566 h 756932"/>
              <a:gd name="connsiteX16" fmla="*/ 1054100 w 2682553"/>
              <a:gd name="connsiteY16" fmla="*/ 113466 h 756932"/>
              <a:gd name="connsiteX17" fmla="*/ 1066800 w 2682553"/>
              <a:gd name="connsiteY17" fmla="*/ 210832 h 756932"/>
              <a:gd name="connsiteX18" fmla="*/ 1075267 w 2682553"/>
              <a:gd name="connsiteY18" fmla="*/ 409799 h 756932"/>
              <a:gd name="connsiteX19" fmla="*/ 1087967 w 2682553"/>
              <a:gd name="connsiteY19" fmla="*/ 672266 h 756932"/>
              <a:gd name="connsiteX20" fmla="*/ 1117600 w 2682553"/>
              <a:gd name="connsiteY20" fmla="*/ 697666 h 756932"/>
              <a:gd name="connsiteX21" fmla="*/ 1159934 w 2682553"/>
              <a:gd name="connsiteY21" fmla="*/ 684966 h 756932"/>
              <a:gd name="connsiteX22" fmla="*/ 1456267 w 2682553"/>
              <a:gd name="connsiteY22" fmla="*/ 456366 h 756932"/>
              <a:gd name="connsiteX23" fmla="*/ 1583267 w 2682553"/>
              <a:gd name="connsiteY23" fmla="*/ 54199 h 756932"/>
              <a:gd name="connsiteX24" fmla="*/ 1579034 w 2682553"/>
              <a:gd name="connsiteY24" fmla="*/ 3399 h 756932"/>
              <a:gd name="connsiteX25" fmla="*/ 1583267 w 2682553"/>
              <a:gd name="connsiteY25" fmla="*/ 126166 h 756932"/>
              <a:gd name="connsiteX26" fmla="*/ 1591734 w 2682553"/>
              <a:gd name="connsiteY26" fmla="*/ 629932 h 756932"/>
              <a:gd name="connsiteX27" fmla="*/ 1651000 w 2682553"/>
              <a:gd name="connsiteY27" fmla="*/ 672266 h 756932"/>
              <a:gd name="connsiteX28" fmla="*/ 1701800 w 2682553"/>
              <a:gd name="connsiteY28" fmla="*/ 659566 h 756932"/>
              <a:gd name="connsiteX29" fmla="*/ 2006600 w 2682553"/>
              <a:gd name="connsiteY29" fmla="*/ 414032 h 756932"/>
              <a:gd name="connsiteX30" fmla="*/ 2129367 w 2682553"/>
              <a:gd name="connsiteY30" fmla="*/ 143099 h 756932"/>
              <a:gd name="connsiteX31" fmla="*/ 2120900 w 2682553"/>
              <a:gd name="connsiteY31" fmla="*/ 100766 h 756932"/>
              <a:gd name="connsiteX32" fmla="*/ 2095500 w 2682553"/>
              <a:gd name="connsiteY32" fmla="*/ 202366 h 756932"/>
              <a:gd name="connsiteX33" fmla="*/ 2065867 w 2682553"/>
              <a:gd name="connsiteY33" fmla="*/ 418266 h 756932"/>
              <a:gd name="connsiteX34" fmla="*/ 2057400 w 2682553"/>
              <a:gd name="connsiteY34" fmla="*/ 617232 h 756932"/>
              <a:gd name="connsiteX35" fmla="*/ 2535767 w 2682553"/>
              <a:gd name="connsiteY35" fmla="*/ 435199 h 756932"/>
              <a:gd name="connsiteX36" fmla="*/ 2679700 w 2682553"/>
              <a:gd name="connsiteY36" fmla="*/ 388632 h 756932"/>
              <a:gd name="connsiteX37" fmla="*/ 2645834 w 2682553"/>
              <a:gd name="connsiteY37" fmla="*/ 409799 h 756932"/>
              <a:gd name="connsiteX38" fmla="*/ 2595034 w 2682553"/>
              <a:gd name="connsiteY38" fmla="*/ 422499 h 756932"/>
              <a:gd name="connsiteX39" fmla="*/ 2582334 w 2682553"/>
              <a:gd name="connsiteY39" fmla="*/ 443666 h 756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682553" h="756932">
                <a:moveTo>
                  <a:pt x="0" y="422499"/>
                </a:moveTo>
                <a:cubicBezTo>
                  <a:pt x="25534" y="358665"/>
                  <a:pt x="-5194" y="427425"/>
                  <a:pt x="97367" y="312432"/>
                </a:cubicBezTo>
                <a:cubicBezTo>
                  <a:pt x="172147" y="228588"/>
                  <a:pt x="115551" y="258678"/>
                  <a:pt x="177800" y="231999"/>
                </a:cubicBezTo>
                <a:cubicBezTo>
                  <a:pt x="194733" y="241877"/>
                  <a:pt x="219833" y="244098"/>
                  <a:pt x="228600" y="261632"/>
                </a:cubicBezTo>
                <a:cubicBezTo>
                  <a:pt x="281771" y="367974"/>
                  <a:pt x="260305" y="513768"/>
                  <a:pt x="258234" y="621466"/>
                </a:cubicBezTo>
                <a:cubicBezTo>
                  <a:pt x="268652" y="647037"/>
                  <a:pt x="283151" y="763470"/>
                  <a:pt x="351367" y="752699"/>
                </a:cubicBezTo>
                <a:cubicBezTo>
                  <a:pt x="366184" y="750360"/>
                  <a:pt x="373945" y="732944"/>
                  <a:pt x="385234" y="723066"/>
                </a:cubicBezTo>
                <a:cubicBezTo>
                  <a:pt x="473592" y="540459"/>
                  <a:pt x="455573" y="589200"/>
                  <a:pt x="537634" y="346299"/>
                </a:cubicBezTo>
                <a:cubicBezTo>
                  <a:pt x="545083" y="324251"/>
                  <a:pt x="545669" y="300070"/>
                  <a:pt x="554567" y="278566"/>
                </a:cubicBezTo>
                <a:cubicBezTo>
                  <a:pt x="566975" y="248579"/>
                  <a:pt x="585966" y="226618"/>
                  <a:pt x="605367" y="202366"/>
                </a:cubicBezTo>
                <a:cubicBezTo>
                  <a:pt x="616656" y="230588"/>
                  <a:pt x="636409" y="256767"/>
                  <a:pt x="639234" y="287032"/>
                </a:cubicBezTo>
                <a:cubicBezTo>
                  <a:pt x="653441" y="439248"/>
                  <a:pt x="617488" y="535255"/>
                  <a:pt x="643467" y="680732"/>
                </a:cubicBezTo>
                <a:cubicBezTo>
                  <a:pt x="648353" y="708095"/>
                  <a:pt x="666045" y="731532"/>
                  <a:pt x="677334" y="756932"/>
                </a:cubicBezTo>
                <a:cubicBezTo>
                  <a:pt x="695678" y="747054"/>
                  <a:pt x="717112" y="741490"/>
                  <a:pt x="732367" y="727299"/>
                </a:cubicBezTo>
                <a:cubicBezTo>
                  <a:pt x="895741" y="575323"/>
                  <a:pt x="906762" y="504369"/>
                  <a:pt x="1032934" y="282799"/>
                </a:cubicBezTo>
                <a:cubicBezTo>
                  <a:pt x="1038578" y="239055"/>
                  <a:pt x="1044396" y="195332"/>
                  <a:pt x="1049867" y="151566"/>
                </a:cubicBezTo>
                <a:cubicBezTo>
                  <a:pt x="1051452" y="138887"/>
                  <a:pt x="1050590" y="101180"/>
                  <a:pt x="1054100" y="113466"/>
                </a:cubicBezTo>
                <a:cubicBezTo>
                  <a:pt x="1063092" y="144937"/>
                  <a:pt x="1062567" y="178377"/>
                  <a:pt x="1066800" y="210832"/>
                </a:cubicBezTo>
                <a:cubicBezTo>
                  <a:pt x="1069622" y="277154"/>
                  <a:pt x="1074486" y="343421"/>
                  <a:pt x="1075267" y="409799"/>
                </a:cubicBezTo>
                <a:cubicBezTo>
                  <a:pt x="1076209" y="489894"/>
                  <a:pt x="1058325" y="591423"/>
                  <a:pt x="1087967" y="672266"/>
                </a:cubicBezTo>
                <a:cubicBezTo>
                  <a:pt x="1092446" y="684481"/>
                  <a:pt x="1107722" y="689199"/>
                  <a:pt x="1117600" y="697666"/>
                </a:cubicBezTo>
                <a:cubicBezTo>
                  <a:pt x="1131711" y="693433"/>
                  <a:pt x="1146002" y="689755"/>
                  <a:pt x="1159934" y="684966"/>
                </a:cubicBezTo>
                <a:cubicBezTo>
                  <a:pt x="1335366" y="624661"/>
                  <a:pt x="1245881" y="657986"/>
                  <a:pt x="1456267" y="456366"/>
                </a:cubicBezTo>
                <a:cubicBezTo>
                  <a:pt x="1498600" y="322310"/>
                  <a:pt x="1546492" y="189885"/>
                  <a:pt x="1583267" y="54199"/>
                </a:cubicBezTo>
                <a:cubicBezTo>
                  <a:pt x="1587712" y="37799"/>
                  <a:pt x="1579034" y="-13593"/>
                  <a:pt x="1579034" y="3399"/>
                </a:cubicBezTo>
                <a:cubicBezTo>
                  <a:pt x="1579034" y="44346"/>
                  <a:pt x="1581856" y="85244"/>
                  <a:pt x="1583267" y="126166"/>
                </a:cubicBezTo>
                <a:cubicBezTo>
                  <a:pt x="1575942" y="243355"/>
                  <a:pt x="1548794" y="599260"/>
                  <a:pt x="1591734" y="629932"/>
                </a:cubicBezTo>
                <a:lnTo>
                  <a:pt x="1651000" y="672266"/>
                </a:lnTo>
                <a:cubicBezTo>
                  <a:pt x="1667933" y="668033"/>
                  <a:pt x="1685489" y="665780"/>
                  <a:pt x="1701800" y="659566"/>
                </a:cubicBezTo>
                <a:cubicBezTo>
                  <a:pt x="1892818" y="586796"/>
                  <a:pt x="1826842" y="606630"/>
                  <a:pt x="2006600" y="414032"/>
                </a:cubicBezTo>
                <a:cubicBezTo>
                  <a:pt x="2047522" y="323721"/>
                  <a:pt x="2095382" y="236243"/>
                  <a:pt x="2129367" y="143099"/>
                </a:cubicBezTo>
                <a:cubicBezTo>
                  <a:pt x="2134300" y="129580"/>
                  <a:pt x="2128040" y="88272"/>
                  <a:pt x="2120900" y="100766"/>
                </a:cubicBezTo>
                <a:cubicBezTo>
                  <a:pt x="2103580" y="131075"/>
                  <a:pt x="2101462" y="167970"/>
                  <a:pt x="2095500" y="202366"/>
                </a:cubicBezTo>
                <a:cubicBezTo>
                  <a:pt x="2083094" y="273940"/>
                  <a:pt x="2075745" y="346299"/>
                  <a:pt x="2065867" y="418266"/>
                </a:cubicBezTo>
                <a:cubicBezTo>
                  <a:pt x="2063045" y="484588"/>
                  <a:pt x="2049862" y="551279"/>
                  <a:pt x="2057400" y="617232"/>
                </a:cubicBezTo>
                <a:cubicBezTo>
                  <a:pt x="2092881" y="927690"/>
                  <a:pt x="2439090" y="466477"/>
                  <a:pt x="2535767" y="435199"/>
                </a:cubicBezTo>
                <a:cubicBezTo>
                  <a:pt x="2583745" y="419677"/>
                  <a:pt x="2630565" y="399971"/>
                  <a:pt x="2679700" y="388632"/>
                </a:cubicBezTo>
                <a:cubicBezTo>
                  <a:pt x="2692671" y="385639"/>
                  <a:pt x="2657897" y="404169"/>
                  <a:pt x="2645834" y="409799"/>
                </a:cubicBezTo>
                <a:cubicBezTo>
                  <a:pt x="2634084" y="415282"/>
                  <a:pt x="2608903" y="419725"/>
                  <a:pt x="2595034" y="422499"/>
                </a:cubicBezTo>
                <a:lnTo>
                  <a:pt x="2582334" y="443666"/>
                </a:lnTo>
              </a:path>
            </a:pathLst>
          </a:cu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1A959B7-DDAF-CAC9-71C5-A8D9B491A616}"/>
              </a:ext>
            </a:extLst>
          </p:cNvPr>
          <p:cNvSpPr/>
          <p:nvPr/>
        </p:nvSpPr>
        <p:spPr>
          <a:xfrm rot="13377756">
            <a:off x="5183966" y="4627697"/>
            <a:ext cx="568807" cy="178952"/>
          </a:xfrm>
          <a:custGeom>
            <a:avLst/>
            <a:gdLst>
              <a:gd name="connsiteX0" fmla="*/ 0 w 2682553"/>
              <a:gd name="connsiteY0" fmla="*/ 422499 h 756932"/>
              <a:gd name="connsiteX1" fmla="*/ 97367 w 2682553"/>
              <a:gd name="connsiteY1" fmla="*/ 312432 h 756932"/>
              <a:gd name="connsiteX2" fmla="*/ 177800 w 2682553"/>
              <a:gd name="connsiteY2" fmla="*/ 231999 h 756932"/>
              <a:gd name="connsiteX3" fmla="*/ 228600 w 2682553"/>
              <a:gd name="connsiteY3" fmla="*/ 261632 h 756932"/>
              <a:gd name="connsiteX4" fmla="*/ 258234 w 2682553"/>
              <a:gd name="connsiteY4" fmla="*/ 621466 h 756932"/>
              <a:gd name="connsiteX5" fmla="*/ 351367 w 2682553"/>
              <a:gd name="connsiteY5" fmla="*/ 752699 h 756932"/>
              <a:gd name="connsiteX6" fmla="*/ 385234 w 2682553"/>
              <a:gd name="connsiteY6" fmla="*/ 723066 h 756932"/>
              <a:gd name="connsiteX7" fmla="*/ 537634 w 2682553"/>
              <a:gd name="connsiteY7" fmla="*/ 346299 h 756932"/>
              <a:gd name="connsiteX8" fmla="*/ 554567 w 2682553"/>
              <a:gd name="connsiteY8" fmla="*/ 278566 h 756932"/>
              <a:gd name="connsiteX9" fmla="*/ 605367 w 2682553"/>
              <a:gd name="connsiteY9" fmla="*/ 202366 h 756932"/>
              <a:gd name="connsiteX10" fmla="*/ 639234 w 2682553"/>
              <a:gd name="connsiteY10" fmla="*/ 287032 h 756932"/>
              <a:gd name="connsiteX11" fmla="*/ 643467 w 2682553"/>
              <a:gd name="connsiteY11" fmla="*/ 680732 h 756932"/>
              <a:gd name="connsiteX12" fmla="*/ 677334 w 2682553"/>
              <a:gd name="connsiteY12" fmla="*/ 756932 h 756932"/>
              <a:gd name="connsiteX13" fmla="*/ 732367 w 2682553"/>
              <a:gd name="connsiteY13" fmla="*/ 727299 h 756932"/>
              <a:gd name="connsiteX14" fmla="*/ 1032934 w 2682553"/>
              <a:gd name="connsiteY14" fmla="*/ 282799 h 756932"/>
              <a:gd name="connsiteX15" fmla="*/ 1049867 w 2682553"/>
              <a:gd name="connsiteY15" fmla="*/ 151566 h 756932"/>
              <a:gd name="connsiteX16" fmla="*/ 1054100 w 2682553"/>
              <a:gd name="connsiteY16" fmla="*/ 113466 h 756932"/>
              <a:gd name="connsiteX17" fmla="*/ 1066800 w 2682553"/>
              <a:gd name="connsiteY17" fmla="*/ 210832 h 756932"/>
              <a:gd name="connsiteX18" fmla="*/ 1075267 w 2682553"/>
              <a:gd name="connsiteY18" fmla="*/ 409799 h 756932"/>
              <a:gd name="connsiteX19" fmla="*/ 1087967 w 2682553"/>
              <a:gd name="connsiteY19" fmla="*/ 672266 h 756932"/>
              <a:gd name="connsiteX20" fmla="*/ 1117600 w 2682553"/>
              <a:gd name="connsiteY20" fmla="*/ 697666 h 756932"/>
              <a:gd name="connsiteX21" fmla="*/ 1159934 w 2682553"/>
              <a:gd name="connsiteY21" fmla="*/ 684966 h 756932"/>
              <a:gd name="connsiteX22" fmla="*/ 1456267 w 2682553"/>
              <a:gd name="connsiteY22" fmla="*/ 456366 h 756932"/>
              <a:gd name="connsiteX23" fmla="*/ 1583267 w 2682553"/>
              <a:gd name="connsiteY23" fmla="*/ 54199 h 756932"/>
              <a:gd name="connsiteX24" fmla="*/ 1579034 w 2682553"/>
              <a:gd name="connsiteY24" fmla="*/ 3399 h 756932"/>
              <a:gd name="connsiteX25" fmla="*/ 1583267 w 2682553"/>
              <a:gd name="connsiteY25" fmla="*/ 126166 h 756932"/>
              <a:gd name="connsiteX26" fmla="*/ 1591734 w 2682553"/>
              <a:gd name="connsiteY26" fmla="*/ 629932 h 756932"/>
              <a:gd name="connsiteX27" fmla="*/ 1651000 w 2682553"/>
              <a:gd name="connsiteY27" fmla="*/ 672266 h 756932"/>
              <a:gd name="connsiteX28" fmla="*/ 1701800 w 2682553"/>
              <a:gd name="connsiteY28" fmla="*/ 659566 h 756932"/>
              <a:gd name="connsiteX29" fmla="*/ 2006600 w 2682553"/>
              <a:gd name="connsiteY29" fmla="*/ 414032 h 756932"/>
              <a:gd name="connsiteX30" fmla="*/ 2129367 w 2682553"/>
              <a:gd name="connsiteY30" fmla="*/ 143099 h 756932"/>
              <a:gd name="connsiteX31" fmla="*/ 2120900 w 2682553"/>
              <a:gd name="connsiteY31" fmla="*/ 100766 h 756932"/>
              <a:gd name="connsiteX32" fmla="*/ 2095500 w 2682553"/>
              <a:gd name="connsiteY32" fmla="*/ 202366 h 756932"/>
              <a:gd name="connsiteX33" fmla="*/ 2065867 w 2682553"/>
              <a:gd name="connsiteY33" fmla="*/ 418266 h 756932"/>
              <a:gd name="connsiteX34" fmla="*/ 2057400 w 2682553"/>
              <a:gd name="connsiteY34" fmla="*/ 617232 h 756932"/>
              <a:gd name="connsiteX35" fmla="*/ 2535767 w 2682553"/>
              <a:gd name="connsiteY35" fmla="*/ 435199 h 756932"/>
              <a:gd name="connsiteX36" fmla="*/ 2679700 w 2682553"/>
              <a:gd name="connsiteY36" fmla="*/ 388632 h 756932"/>
              <a:gd name="connsiteX37" fmla="*/ 2645834 w 2682553"/>
              <a:gd name="connsiteY37" fmla="*/ 409799 h 756932"/>
              <a:gd name="connsiteX38" fmla="*/ 2595034 w 2682553"/>
              <a:gd name="connsiteY38" fmla="*/ 422499 h 756932"/>
              <a:gd name="connsiteX39" fmla="*/ 2582334 w 2682553"/>
              <a:gd name="connsiteY39" fmla="*/ 443666 h 756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682553" h="756932">
                <a:moveTo>
                  <a:pt x="0" y="422499"/>
                </a:moveTo>
                <a:cubicBezTo>
                  <a:pt x="25534" y="358665"/>
                  <a:pt x="-5194" y="427425"/>
                  <a:pt x="97367" y="312432"/>
                </a:cubicBezTo>
                <a:cubicBezTo>
                  <a:pt x="172147" y="228588"/>
                  <a:pt x="115551" y="258678"/>
                  <a:pt x="177800" y="231999"/>
                </a:cubicBezTo>
                <a:cubicBezTo>
                  <a:pt x="194733" y="241877"/>
                  <a:pt x="219833" y="244098"/>
                  <a:pt x="228600" y="261632"/>
                </a:cubicBezTo>
                <a:cubicBezTo>
                  <a:pt x="281771" y="367974"/>
                  <a:pt x="260305" y="513768"/>
                  <a:pt x="258234" y="621466"/>
                </a:cubicBezTo>
                <a:cubicBezTo>
                  <a:pt x="268652" y="647037"/>
                  <a:pt x="283151" y="763470"/>
                  <a:pt x="351367" y="752699"/>
                </a:cubicBezTo>
                <a:cubicBezTo>
                  <a:pt x="366184" y="750360"/>
                  <a:pt x="373945" y="732944"/>
                  <a:pt x="385234" y="723066"/>
                </a:cubicBezTo>
                <a:cubicBezTo>
                  <a:pt x="473592" y="540459"/>
                  <a:pt x="455573" y="589200"/>
                  <a:pt x="537634" y="346299"/>
                </a:cubicBezTo>
                <a:cubicBezTo>
                  <a:pt x="545083" y="324251"/>
                  <a:pt x="545669" y="300070"/>
                  <a:pt x="554567" y="278566"/>
                </a:cubicBezTo>
                <a:cubicBezTo>
                  <a:pt x="566975" y="248579"/>
                  <a:pt x="585966" y="226618"/>
                  <a:pt x="605367" y="202366"/>
                </a:cubicBezTo>
                <a:cubicBezTo>
                  <a:pt x="616656" y="230588"/>
                  <a:pt x="636409" y="256767"/>
                  <a:pt x="639234" y="287032"/>
                </a:cubicBezTo>
                <a:cubicBezTo>
                  <a:pt x="653441" y="439248"/>
                  <a:pt x="617488" y="535255"/>
                  <a:pt x="643467" y="680732"/>
                </a:cubicBezTo>
                <a:cubicBezTo>
                  <a:pt x="648353" y="708095"/>
                  <a:pt x="666045" y="731532"/>
                  <a:pt x="677334" y="756932"/>
                </a:cubicBezTo>
                <a:cubicBezTo>
                  <a:pt x="695678" y="747054"/>
                  <a:pt x="717112" y="741490"/>
                  <a:pt x="732367" y="727299"/>
                </a:cubicBezTo>
                <a:cubicBezTo>
                  <a:pt x="895741" y="575323"/>
                  <a:pt x="906762" y="504369"/>
                  <a:pt x="1032934" y="282799"/>
                </a:cubicBezTo>
                <a:cubicBezTo>
                  <a:pt x="1038578" y="239055"/>
                  <a:pt x="1044396" y="195332"/>
                  <a:pt x="1049867" y="151566"/>
                </a:cubicBezTo>
                <a:cubicBezTo>
                  <a:pt x="1051452" y="138887"/>
                  <a:pt x="1050590" y="101180"/>
                  <a:pt x="1054100" y="113466"/>
                </a:cubicBezTo>
                <a:cubicBezTo>
                  <a:pt x="1063092" y="144937"/>
                  <a:pt x="1062567" y="178377"/>
                  <a:pt x="1066800" y="210832"/>
                </a:cubicBezTo>
                <a:cubicBezTo>
                  <a:pt x="1069622" y="277154"/>
                  <a:pt x="1074486" y="343421"/>
                  <a:pt x="1075267" y="409799"/>
                </a:cubicBezTo>
                <a:cubicBezTo>
                  <a:pt x="1076209" y="489894"/>
                  <a:pt x="1058325" y="591423"/>
                  <a:pt x="1087967" y="672266"/>
                </a:cubicBezTo>
                <a:cubicBezTo>
                  <a:pt x="1092446" y="684481"/>
                  <a:pt x="1107722" y="689199"/>
                  <a:pt x="1117600" y="697666"/>
                </a:cubicBezTo>
                <a:cubicBezTo>
                  <a:pt x="1131711" y="693433"/>
                  <a:pt x="1146002" y="689755"/>
                  <a:pt x="1159934" y="684966"/>
                </a:cubicBezTo>
                <a:cubicBezTo>
                  <a:pt x="1335366" y="624661"/>
                  <a:pt x="1245881" y="657986"/>
                  <a:pt x="1456267" y="456366"/>
                </a:cubicBezTo>
                <a:cubicBezTo>
                  <a:pt x="1498600" y="322310"/>
                  <a:pt x="1546492" y="189885"/>
                  <a:pt x="1583267" y="54199"/>
                </a:cubicBezTo>
                <a:cubicBezTo>
                  <a:pt x="1587712" y="37799"/>
                  <a:pt x="1579034" y="-13593"/>
                  <a:pt x="1579034" y="3399"/>
                </a:cubicBezTo>
                <a:cubicBezTo>
                  <a:pt x="1579034" y="44346"/>
                  <a:pt x="1581856" y="85244"/>
                  <a:pt x="1583267" y="126166"/>
                </a:cubicBezTo>
                <a:cubicBezTo>
                  <a:pt x="1575942" y="243355"/>
                  <a:pt x="1548794" y="599260"/>
                  <a:pt x="1591734" y="629932"/>
                </a:cubicBezTo>
                <a:lnTo>
                  <a:pt x="1651000" y="672266"/>
                </a:lnTo>
                <a:cubicBezTo>
                  <a:pt x="1667933" y="668033"/>
                  <a:pt x="1685489" y="665780"/>
                  <a:pt x="1701800" y="659566"/>
                </a:cubicBezTo>
                <a:cubicBezTo>
                  <a:pt x="1892818" y="586796"/>
                  <a:pt x="1826842" y="606630"/>
                  <a:pt x="2006600" y="414032"/>
                </a:cubicBezTo>
                <a:cubicBezTo>
                  <a:pt x="2047522" y="323721"/>
                  <a:pt x="2095382" y="236243"/>
                  <a:pt x="2129367" y="143099"/>
                </a:cubicBezTo>
                <a:cubicBezTo>
                  <a:pt x="2134300" y="129580"/>
                  <a:pt x="2128040" y="88272"/>
                  <a:pt x="2120900" y="100766"/>
                </a:cubicBezTo>
                <a:cubicBezTo>
                  <a:pt x="2103580" y="131075"/>
                  <a:pt x="2101462" y="167970"/>
                  <a:pt x="2095500" y="202366"/>
                </a:cubicBezTo>
                <a:cubicBezTo>
                  <a:pt x="2083094" y="273940"/>
                  <a:pt x="2075745" y="346299"/>
                  <a:pt x="2065867" y="418266"/>
                </a:cubicBezTo>
                <a:cubicBezTo>
                  <a:pt x="2063045" y="484588"/>
                  <a:pt x="2049862" y="551279"/>
                  <a:pt x="2057400" y="617232"/>
                </a:cubicBezTo>
                <a:cubicBezTo>
                  <a:pt x="2092881" y="927690"/>
                  <a:pt x="2439090" y="466477"/>
                  <a:pt x="2535767" y="435199"/>
                </a:cubicBezTo>
                <a:cubicBezTo>
                  <a:pt x="2583745" y="419677"/>
                  <a:pt x="2630565" y="399971"/>
                  <a:pt x="2679700" y="388632"/>
                </a:cubicBezTo>
                <a:cubicBezTo>
                  <a:pt x="2692671" y="385639"/>
                  <a:pt x="2657897" y="404169"/>
                  <a:pt x="2645834" y="409799"/>
                </a:cubicBezTo>
                <a:cubicBezTo>
                  <a:pt x="2634084" y="415282"/>
                  <a:pt x="2608903" y="419725"/>
                  <a:pt x="2595034" y="422499"/>
                </a:cubicBezTo>
                <a:lnTo>
                  <a:pt x="2582334" y="443666"/>
                </a:lnTo>
              </a:path>
            </a:pathLst>
          </a:cu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433CD92-6264-977A-365C-CD3C4458CEFA}"/>
              </a:ext>
            </a:extLst>
          </p:cNvPr>
          <p:cNvSpPr/>
          <p:nvPr/>
        </p:nvSpPr>
        <p:spPr>
          <a:xfrm rot="13377756">
            <a:off x="5378152" y="4503182"/>
            <a:ext cx="568807" cy="178952"/>
          </a:xfrm>
          <a:custGeom>
            <a:avLst/>
            <a:gdLst>
              <a:gd name="connsiteX0" fmla="*/ 0 w 2682553"/>
              <a:gd name="connsiteY0" fmla="*/ 422499 h 756932"/>
              <a:gd name="connsiteX1" fmla="*/ 97367 w 2682553"/>
              <a:gd name="connsiteY1" fmla="*/ 312432 h 756932"/>
              <a:gd name="connsiteX2" fmla="*/ 177800 w 2682553"/>
              <a:gd name="connsiteY2" fmla="*/ 231999 h 756932"/>
              <a:gd name="connsiteX3" fmla="*/ 228600 w 2682553"/>
              <a:gd name="connsiteY3" fmla="*/ 261632 h 756932"/>
              <a:gd name="connsiteX4" fmla="*/ 258234 w 2682553"/>
              <a:gd name="connsiteY4" fmla="*/ 621466 h 756932"/>
              <a:gd name="connsiteX5" fmla="*/ 351367 w 2682553"/>
              <a:gd name="connsiteY5" fmla="*/ 752699 h 756932"/>
              <a:gd name="connsiteX6" fmla="*/ 385234 w 2682553"/>
              <a:gd name="connsiteY6" fmla="*/ 723066 h 756932"/>
              <a:gd name="connsiteX7" fmla="*/ 537634 w 2682553"/>
              <a:gd name="connsiteY7" fmla="*/ 346299 h 756932"/>
              <a:gd name="connsiteX8" fmla="*/ 554567 w 2682553"/>
              <a:gd name="connsiteY8" fmla="*/ 278566 h 756932"/>
              <a:gd name="connsiteX9" fmla="*/ 605367 w 2682553"/>
              <a:gd name="connsiteY9" fmla="*/ 202366 h 756932"/>
              <a:gd name="connsiteX10" fmla="*/ 639234 w 2682553"/>
              <a:gd name="connsiteY10" fmla="*/ 287032 h 756932"/>
              <a:gd name="connsiteX11" fmla="*/ 643467 w 2682553"/>
              <a:gd name="connsiteY11" fmla="*/ 680732 h 756932"/>
              <a:gd name="connsiteX12" fmla="*/ 677334 w 2682553"/>
              <a:gd name="connsiteY12" fmla="*/ 756932 h 756932"/>
              <a:gd name="connsiteX13" fmla="*/ 732367 w 2682553"/>
              <a:gd name="connsiteY13" fmla="*/ 727299 h 756932"/>
              <a:gd name="connsiteX14" fmla="*/ 1032934 w 2682553"/>
              <a:gd name="connsiteY14" fmla="*/ 282799 h 756932"/>
              <a:gd name="connsiteX15" fmla="*/ 1049867 w 2682553"/>
              <a:gd name="connsiteY15" fmla="*/ 151566 h 756932"/>
              <a:gd name="connsiteX16" fmla="*/ 1054100 w 2682553"/>
              <a:gd name="connsiteY16" fmla="*/ 113466 h 756932"/>
              <a:gd name="connsiteX17" fmla="*/ 1066800 w 2682553"/>
              <a:gd name="connsiteY17" fmla="*/ 210832 h 756932"/>
              <a:gd name="connsiteX18" fmla="*/ 1075267 w 2682553"/>
              <a:gd name="connsiteY18" fmla="*/ 409799 h 756932"/>
              <a:gd name="connsiteX19" fmla="*/ 1087967 w 2682553"/>
              <a:gd name="connsiteY19" fmla="*/ 672266 h 756932"/>
              <a:gd name="connsiteX20" fmla="*/ 1117600 w 2682553"/>
              <a:gd name="connsiteY20" fmla="*/ 697666 h 756932"/>
              <a:gd name="connsiteX21" fmla="*/ 1159934 w 2682553"/>
              <a:gd name="connsiteY21" fmla="*/ 684966 h 756932"/>
              <a:gd name="connsiteX22" fmla="*/ 1456267 w 2682553"/>
              <a:gd name="connsiteY22" fmla="*/ 456366 h 756932"/>
              <a:gd name="connsiteX23" fmla="*/ 1583267 w 2682553"/>
              <a:gd name="connsiteY23" fmla="*/ 54199 h 756932"/>
              <a:gd name="connsiteX24" fmla="*/ 1579034 w 2682553"/>
              <a:gd name="connsiteY24" fmla="*/ 3399 h 756932"/>
              <a:gd name="connsiteX25" fmla="*/ 1583267 w 2682553"/>
              <a:gd name="connsiteY25" fmla="*/ 126166 h 756932"/>
              <a:gd name="connsiteX26" fmla="*/ 1591734 w 2682553"/>
              <a:gd name="connsiteY26" fmla="*/ 629932 h 756932"/>
              <a:gd name="connsiteX27" fmla="*/ 1651000 w 2682553"/>
              <a:gd name="connsiteY27" fmla="*/ 672266 h 756932"/>
              <a:gd name="connsiteX28" fmla="*/ 1701800 w 2682553"/>
              <a:gd name="connsiteY28" fmla="*/ 659566 h 756932"/>
              <a:gd name="connsiteX29" fmla="*/ 2006600 w 2682553"/>
              <a:gd name="connsiteY29" fmla="*/ 414032 h 756932"/>
              <a:gd name="connsiteX30" fmla="*/ 2129367 w 2682553"/>
              <a:gd name="connsiteY30" fmla="*/ 143099 h 756932"/>
              <a:gd name="connsiteX31" fmla="*/ 2120900 w 2682553"/>
              <a:gd name="connsiteY31" fmla="*/ 100766 h 756932"/>
              <a:gd name="connsiteX32" fmla="*/ 2095500 w 2682553"/>
              <a:gd name="connsiteY32" fmla="*/ 202366 h 756932"/>
              <a:gd name="connsiteX33" fmla="*/ 2065867 w 2682553"/>
              <a:gd name="connsiteY33" fmla="*/ 418266 h 756932"/>
              <a:gd name="connsiteX34" fmla="*/ 2057400 w 2682553"/>
              <a:gd name="connsiteY34" fmla="*/ 617232 h 756932"/>
              <a:gd name="connsiteX35" fmla="*/ 2535767 w 2682553"/>
              <a:gd name="connsiteY35" fmla="*/ 435199 h 756932"/>
              <a:gd name="connsiteX36" fmla="*/ 2679700 w 2682553"/>
              <a:gd name="connsiteY36" fmla="*/ 388632 h 756932"/>
              <a:gd name="connsiteX37" fmla="*/ 2645834 w 2682553"/>
              <a:gd name="connsiteY37" fmla="*/ 409799 h 756932"/>
              <a:gd name="connsiteX38" fmla="*/ 2595034 w 2682553"/>
              <a:gd name="connsiteY38" fmla="*/ 422499 h 756932"/>
              <a:gd name="connsiteX39" fmla="*/ 2582334 w 2682553"/>
              <a:gd name="connsiteY39" fmla="*/ 443666 h 756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682553" h="756932">
                <a:moveTo>
                  <a:pt x="0" y="422499"/>
                </a:moveTo>
                <a:cubicBezTo>
                  <a:pt x="25534" y="358665"/>
                  <a:pt x="-5194" y="427425"/>
                  <a:pt x="97367" y="312432"/>
                </a:cubicBezTo>
                <a:cubicBezTo>
                  <a:pt x="172147" y="228588"/>
                  <a:pt x="115551" y="258678"/>
                  <a:pt x="177800" y="231999"/>
                </a:cubicBezTo>
                <a:cubicBezTo>
                  <a:pt x="194733" y="241877"/>
                  <a:pt x="219833" y="244098"/>
                  <a:pt x="228600" y="261632"/>
                </a:cubicBezTo>
                <a:cubicBezTo>
                  <a:pt x="281771" y="367974"/>
                  <a:pt x="260305" y="513768"/>
                  <a:pt x="258234" y="621466"/>
                </a:cubicBezTo>
                <a:cubicBezTo>
                  <a:pt x="268652" y="647037"/>
                  <a:pt x="283151" y="763470"/>
                  <a:pt x="351367" y="752699"/>
                </a:cubicBezTo>
                <a:cubicBezTo>
                  <a:pt x="366184" y="750360"/>
                  <a:pt x="373945" y="732944"/>
                  <a:pt x="385234" y="723066"/>
                </a:cubicBezTo>
                <a:cubicBezTo>
                  <a:pt x="473592" y="540459"/>
                  <a:pt x="455573" y="589200"/>
                  <a:pt x="537634" y="346299"/>
                </a:cubicBezTo>
                <a:cubicBezTo>
                  <a:pt x="545083" y="324251"/>
                  <a:pt x="545669" y="300070"/>
                  <a:pt x="554567" y="278566"/>
                </a:cubicBezTo>
                <a:cubicBezTo>
                  <a:pt x="566975" y="248579"/>
                  <a:pt x="585966" y="226618"/>
                  <a:pt x="605367" y="202366"/>
                </a:cubicBezTo>
                <a:cubicBezTo>
                  <a:pt x="616656" y="230588"/>
                  <a:pt x="636409" y="256767"/>
                  <a:pt x="639234" y="287032"/>
                </a:cubicBezTo>
                <a:cubicBezTo>
                  <a:pt x="653441" y="439248"/>
                  <a:pt x="617488" y="535255"/>
                  <a:pt x="643467" y="680732"/>
                </a:cubicBezTo>
                <a:cubicBezTo>
                  <a:pt x="648353" y="708095"/>
                  <a:pt x="666045" y="731532"/>
                  <a:pt x="677334" y="756932"/>
                </a:cubicBezTo>
                <a:cubicBezTo>
                  <a:pt x="695678" y="747054"/>
                  <a:pt x="717112" y="741490"/>
                  <a:pt x="732367" y="727299"/>
                </a:cubicBezTo>
                <a:cubicBezTo>
                  <a:pt x="895741" y="575323"/>
                  <a:pt x="906762" y="504369"/>
                  <a:pt x="1032934" y="282799"/>
                </a:cubicBezTo>
                <a:cubicBezTo>
                  <a:pt x="1038578" y="239055"/>
                  <a:pt x="1044396" y="195332"/>
                  <a:pt x="1049867" y="151566"/>
                </a:cubicBezTo>
                <a:cubicBezTo>
                  <a:pt x="1051452" y="138887"/>
                  <a:pt x="1050590" y="101180"/>
                  <a:pt x="1054100" y="113466"/>
                </a:cubicBezTo>
                <a:cubicBezTo>
                  <a:pt x="1063092" y="144937"/>
                  <a:pt x="1062567" y="178377"/>
                  <a:pt x="1066800" y="210832"/>
                </a:cubicBezTo>
                <a:cubicBezTo>
                  <a:pt x="1069622" y="277154"/>
                  <a:pt x="1074486" y="343421"/>
                  <a:pt x="1075267" y="409799"/>
                </a:cubicBezTo>
                <a:cubicBezTo>
                  <a:pt x="1076209" y="489894"/>
                  <a:pt x="1058325" y="591423"/>
                  <a:pt x="1087967" y="672266"/>
                </a:cubicBezTo>
                <a:cubicBezTo>
                  <a:pt x="1092446" y="684481"/>
                  <a:pt x="1107722" y="689199"/>
                  <a:pt x="1117600" y="697666"/>
                </a:cubicBezTo>
                <a:cubicBezTo>
                  <a:pt x="1131711" y="693433"/>
                  <a:pt x="1146002" y="689755"/>
                  <a:pt x="1159934" y="684966"/>
                </a:cubicBezTo>
                <a:cubicBezTo>
                  <a:pt x="1335366" y="624661"/>
                  <a:pt x="1245881" y="657986"/>
                  <a:pt x="1456267" y="456366"/>
                </a:cubicBezTo>
                <a:cubicBezTo>
                  <a:pt x="1498600" y="322310"/>
                  <a:pt x="1546492" y="189885"/>
                  <a:pt x="1583267" y="54199"/>
                </a:cubicBezTo>
                <a:cubicBezTo>
                  <a:pt x="1587712" y="37799"/>
                  <a:pt x="1579034" y="-13593"/>
                  <a:pt x="1579034" y="3399"/>
                </a:cubicBezTo>
                <a:cubicBezTo>
                  <a:pt x="1579034" y="44346"/>
                  <a:pt x="1581856" y="85244"/>
                  <a:pt x="1583267" y="126166"/>
                </a:cubicBezTo>
                <a:cubicBezTo>
                  <a:pt x="1575942" y="243355"/>
                  <a:pt x="1548794" y="599260"/>
                  <a:pt x="1591734" y="629932"/>
                </a:cubicBezTo>
                <a:lnTo>
                  <a:pt x="1651000" y="672266"/>
                </a:lnTo>
                <a:cubicBezTo>
                  <a:pt x="1667933" y="668033"/>
                  <a:pt x="1685489" y="665780"/>
                  <a:pt x="1701800" y="659566"/>
                </a:cubicBezTo>
                <a:cubicBezTo>
                  <a:pt x="1892818" y="586796"/>
                  <a:pt x="1826842" y="606630"/>
                  <a:pt x="2006600" y="414032"/>
                </a:cubicBezTo>
                <a:cubicBezTo>
                  <a:pt x="2047522" y="323721"/>
                  <a:pt x="2095382" y="236243"/>
                  <a:pt x="2129367" y="143099"/>
                </a:cubicBezTo>
                <a:cubicBezTo>
                  <a:pt x="2134300" y="129580"/>
                  <a:pt x="2128040" y="88272"/>
                  <a:pt x="2120900" y="100766"/>
                </a:cubicBezTo>
                <a:cubicBezTo>
                  <a:pt x="2103580" y="131075"/>
                  <a:pt x="2101462" y="167970"/>
                  <a:pt x="2095500" y="202366"/>
                </a:cubicBezTo>
                <a:cubicBezTo>
                  <a:pt x="2083094" y="273940"/>
                  <a:pt x="2075745" y="346299"/>
                  <a:pt x="2065867" y="418266"/>
                </a:cubicBezTo>
                <a:cubicBezTo>
                  <a:pt x="2063045" y="484588"/>
                  <a:pt x="2049862" y="551279"/>
                  <a:pt x="2057400" y="617232"/>
                </a:cubicBezTo>
                <a:cubicBezTo>
                  <a:pt x="2092881" y="927690"/>
                  <a:pt x="2439090" y="466477"/>
                  <a:pt x="2535767" y="435199"/>
                </a:cubicBezTo>
                <a:cubicBezTo>
                  <a:pt x="2583745" y="419677"/>
                  <a:pt x="2630565" y="399971"/>
                  <a:pt x="2679700" y="388632"/>
                </a:cubicBezTo>
                <a:cubicBezTo>
                  <a:pt x="2692671" y="385639"/>
                  <a:pt x="2657897" y="404169"/>
                  <a:pt x="2645834" y="409799"/>
                </a:cubicBezTo>
                <a:cubicBezTo>
                  <a:pt x="2634084" y="415282"/>
                  <a:pt x="2608903" y="419725"/>
                  <a:pt x="2595034" y="422499"/>
                </a:cubicBezTo>
                <a:lnTo>
                  <a:pt x="2582334" y="443666"/>
                </a:lnTo>
              </a:path>
            </a:pathLst>
          </a:cu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B147D97-1938-34C7-F43C-051167CE11AB}"/>
              </a:ext>
            </a:extLst>
          </p:cNvPr>
          <p:cNvSpPr/>
          <p:nvPr/>
        </p:nvSpPr>
        <p:spPr>
          <a:xfrm rot="19658524">
            <a:off x="5357807" y="3581937"/>
            <a:ext cx="568807" cy="178952"/>
          </a:xfrm>
          <a:custGeom>
            <a:avLst/>
            <a:gdLst>
              <a:gd name="connsiteX0" fmla="*/ 0 w 2682553"/>
              <a:gd name="connsiteY0" fmla="*/ 422499 h 756932"/>
              <a:gd name="connsiteX1" fmla="*/ 97367 w 2682553"/>
              <a:gd name="connsiteY1" fmla="*/ 312432 h 756932"/>
              <a:gd name="connsiteX2" fmla="*/ 177800 w 2682553"/>
              <a:gd name="connsiteY2" fmla="*/ 231999 h 756932"/>
              <a:gd name="connsiteX3" fmla="*/ 228600 w 2682553"/>
              <a:gd name="connsiteY3" fmla="*/ 261632 h 756932"/>
              <a:gd name="connsiteX4" fmla="*/ 258234 w 2682553"/>
              <a:gd name="connsiteY4" fmla="*/ 621466 h 756932"/>
              <a:gd name="connsiteX5" fmla="*/ 351367 w 2682553"/>
              <a:gd name="connsiteY5" fmla="*/ 752699 h 756932"/>
              <a:gd name="connsiteX6" fmla="*/ 385234 w 2682553"/>
              <a:gd name="connsiteY6" fmla="*/ 723066 h 756932"/>
              <a:gd name="connsiteX7" fmla="*/ 537634 w 2682553"/>
              <a:gd name="connsiteY7" fmla="*/ 346299 h 756932"/>
              <a:gd name="connsiteX8" fmla="*/ 554567 w 2682553"/>
              <a:gd name="connsiteY8" fmla="*/ 278566 h 756932"/>
              <a:gd name="connsiteX9" fmla="*/ 605367 w 2682553"/>
              <a:gd name="connsiteY9" fmla="*/ 202366 h 756932"/>
              <a:gd name="connsiteX10" fmla="*/ 639234 w 2682553"/>
              <a:gd name="connsiteY10" fmla="*/ 287032 h 756932"/>
              <a:gd name="connsiteX11" fmla="*/ 643467 w 2682553"/>
              <a:gd name="connsiteY11" fmla="*/ 680732 h 756932"/>
              <a:gd name="connsiteX12" fmla="*/ 677334 w 2682553"/>
              <a:gd name="connsiteY12" fmla="*/ 756932 h 756932"/>
              <a:gd name="connsiteX13" fmla="*/ 732367 w 2682553"/>
              <a:gd name="connsiteY13" fmla="*/ 727299 h 756932"/>
              <a:gd name="connsiteX14" fmla="*/ 1032934 w 2682553"/>
              <a:gd name="connsiteY14" fmla="*/ 282799 h 756932"/>
              <a:gd name="connsiteX15" fmla="*/ 1049867 w 2682553"/>
              <a:gd name="connsiteY15" fmla="*/ 151566 h 756932"/>
              <a:gd name="connsiteX16" fmla="*/ 1054100 w 2682553"/>
              <a:gd name="connsiteY16" fmla="*/ 113466 h 756932"/>
              <a:gd name="connsiteX17" fmla="*/ 1066800 w 2682553"/>
              <a:gd name="connsiteY17" fmla="*/ 210832 h 756932"/>
              <a:gd name="connsiteX18" fmla="*/ 1075267 w 2682553"/>
              <a:gd name="connsiteY18" fmla="*/ 409799 h 756932"/>
              <a:gd name="connsiteX19" fmla="*/ 1087967 w 2682553"/>
              <a:gd name="connsiteY19" fmla="*/ 672266 h 756932"/>
              <a:gd name="connsiteX20" fmla="*/ 1117600 w 2682553"/>
              <a:gd name="connsiteY20" fmla="*/ 697666 h 756932"/>
              <a:gd name="connsiteX21" fmla="*/ 1159934 w 2682553"/>
              <a:gd name="connsiteY21" fmla="*/ 684966 h 756932"/>
              <a:gd name="connsiteX22" fmla="*/ 1456267 w 2682553"/>
              <a:gd name="connsiteY22" fmla="*/ 456366 h 756932"/>
              <a:gd name="connsiteX23" fmla="*/ 1583267 w 2682553"/>
              <a:gd name="connsiteY23" fmla="*/ 54199 h 756932"/>
              <a:gd name="connsiteX24" fmla="*/ 1579034 w 2682553"/>
              <a:gd name="connsiteY24" fmla="*/ 3399 h 756932"/>
              <a:gd name="connsiteX25" fmla="*/ 1583267 w 2682553"/>
              <a:gd name="connsiteY25" fmla="*/ 126166 h 756932"/>
              <a:gd name="connsiteX26" fmla="*/ 1591734 w 2682553"/>
              <a:gd name="connsiteY26" fmla="*/ 629932 h 756932"/>
              <a:gd name="connsiteX27" fmla="*/ 1651000 w 2682553"/>
              <a:gd name="connsiteY27" fmla="*/ 672266 h 756932"/>
              <a:gd name="connsiteX28" fmla="*/ 1701800 w 2682553"/>
              <a:gd name="connsiteY28" fmla="*/ 659566 h 756932"/>
              <a:gd name="connsiteX29" fmla="*/ 2006600 w 2682553"/>
              <a:gd name="connsiteY29" fmla="*/ 414032 h 756932"/>
              <a:gd name="connsiteX30" fmla="*/ 2129367 w 2682553"/>
              <a:gd name="connsiteY30" fmla="*/ 143099 h 756932"/>
              <a:gd name="connsiteX31" fmla="*/ 2120900 w 2682553"/>
              <a:gd name="connsiteY31" fmla="*/ 100766 h 756932"/>
              <a:gd name="connsiteX32" fmla="*/ 2095500 w 2682553"/>
              <a:gd name="connsiteY32" fmla="*/ 202366 h 756932"/>
              <a:gd name="connsiteX33" fmla="*/ 2065867 w 2682553"/>
              <a:gd name="connsiteY33" fmla="*/ 418266 h 756932"/>
              <a:gd name="connsiteX34" fmla="*/ 2057400 w 2682553"/>
              <a:gd name="connsiteY34" fmla="*/ 617232 h 756932"/>
              <a:gd name="connsiteX35" fmla="*/ 2535767 w 2682553"/>
              <a:gd name="connsiteY35" fmla="*/ 435199 h 756932"/>
              <a:gd name="connsiteX36" fmla="*/ 2679700 w 2682553"/>
              <a:gd name="connsiteY36" fmla="*/ 388632 h 756932"/>
              <a:gd name="connsiteX37" fmla="*/ 2645834 w 2682553"/>
              <a:gd name="connsiteY37" fmla="*/ 409799 h 756932"/>
              <a:gd name="connsiteX38" fmla="*/ 2595034 w 2682553"/>
              <a:gd name="connsiteY38" fmla="*/ 422499 h 756932"/>
              <a:gd name="connsiteX39" fmla="*/ 2582334 w 2682553"/>
              <a:gd name="connsiteY39" fmla="*/ 443666 h 756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682553" h="756932">
                <a:moveTo>
                  <a:pt x="0" y="422499"/>
                </a:moveTo>
                <a:cubicBezTo>
                  <a:pt x="25534" y="358665"/>
                  <a:pt x="-5194" y="427425"/>
                  <a:pt x="97367" y="312432"/>
                </a:cubicBezTo>
                <a:cubicBezTo>
                  <a:pt x="172147" y="228588"/>
                  <a:pt x="115551" y="258678"/>
                  <a:pt x="177800" y="231999"/>
                </a:cubicBezTo>
                <a:cubicBezTo>
                  <a:pt x="194733" y="241877"/>
                  <a:pt x="219833" y="244098"/>
                  <a:pt x="228600" y="261632"/>
                </a:cubicBezTo>
                <a:cubicBezTo>
                  <a:pt x="281771" y="367974"/>
                  <a:pt x="260305" y="513768"/>
                  <a:pt x="258234" y="621466"/>
                </a:cubicBezTo>
                <a:cubicBezTo>
                  <a:pt x="268652" y="647037"/>
                  <a:pt x="283151" y="763470"/>
                  <a:pt x="351367" y="752699"/>
                </a:cubicBezTo>
                <a:cubicBezTo>
                  <a:pt x="366184" y="750360"/>
                  <a:pt x="373945" y="732944"/>
                  <a:pt x="385234" y="723066"/>
                </a:cubicBezTo>
                <a:cubicBezTo>
                  <a:pt x="473592" y="540459"/>
                  <a:pt x="455573" y="589200"/>
                  <a:pt x="537634" y="346299"/>
                </a:cubicBezTo>
                <a:cubicBezTo>
                  <a:pt x="545083" y="324251"/>
                  <a:pt x="545669" y="300070"/>
                  <a:pt x="554567" y="278566"/>
                </a:cubicBezTo>
                <a:cubicBezTo>
                  <a:pt x="566975" y="248579"/>
                  <a:pt x="585966" y="226618"/>
                  <a:pt x="605367" y="202366"/>
                </a:cubicBezTo>
                <a:cubicBezTo>
                  <a:pt x="616656" y="230588"/>
                  <a:pt x="636409" y="256767"/>
                  <a:pt x="639234" y="287032"/>
                </a:cubicBezTo>
                <a:cubicBezTo>
                  <a:pt x="653441" y="439248"/>
                  <a:pt x="617488" y="535255"/>
                  <a:pt x="643467" y="680732"/>
                </a:cubicBezTo>
                <a:cubicBezTo>
                  <a:pt x="648353" y="708095"/>
                  <a:pt x="666045" y="731532"/>
                  <a:pt x="677334" y="756932"/>
                </a:cubicBezTo>
                <a:cubicBezTo>
                  <a:pt x="695678" y="747054"/>
                  <a:pt x="717112" y="741490"/>
                  <a:pt x="732367" y="727299"/>
                </a:cubicBezTo>
                <a:cubicBezTo>
                  <a:pt x="895741" y="575323"/>
                  <a:pt x="906762" y="504369"/>
                  <a:pt x="1032934" y="282799"/>
                </a:cubicBezTo>
                <a:cubicBezTo>
                  <a:pt x="1038578" y="239055"/>
                  <a:pt x="1044396" y="195332"/>
                  <a:pt x="1049867" y="151566"/>
                </a:cubicBezTo>
                <a:cubicBezTo>
                  <a:pt x="1051452" y="138887"/>
                  <a:pt x="1050590" y="101180"/>
                  <a:pt x="1054100" y="113466"/>
                </a:cubicBezTo>
                <a:cubicBezTo>
                  <a:pt x="1063092" y="144937"/>
                  <a:pt x="1062567" y="178377"/>
                  <a:pt x="1066800" y="210832"/>
                </a:cubicBezTo>
                <a:cubicBezTo>
                  <a:pt x="1069622" y="277154"/>
                  <a:pt x="1074486" y="343421"/>
                  <a:pt x="1075267" y="409799"/>
                </a:cubicBezTo>
                <a:cubicBezTo>
                  <a:pt x="1076209" y="489894"/>
                  <a:pt x="1058325" y="591423"/>
                  <a:pt x="1087967" y="672266"/>
                </a:cubicBezTo>
                <a:cubicBezTo>
                  <a:pt x="1092446" y="684481"/>
                  <a:pt x="1107722" y="689199"/>
                  <a:pt x="1117600" y="697666"/>
                </a:cubicBezTo>
                <a:cubicBezTo>
                  <a:pt x="1131711" y="693433"/>
                  <a:pt x="1146002" y="689755"/>
                  <a:pt x="1159934" y="684966"/>
                </a:cubicBezTo>
                <a:cubicBezTo>
                  <a:pt x="1335366" y="624661"/>
                  <a:pt x="1245881" y="657986"/>
                  <a:pt x="1456267" y="456366"/>
                </a:cubicBezTo>
                <a:cubicBezTo>
                  <a:pt x="1498600" y="322310"/>
                  <a:pt x="1546492" y="189885"/>
                  <a:pt x="1583267" y="54199"/>
                </a:cubicBezTo>
                <a:cubicBezTo>
                  <a:pt x="1587712" y="37799"/>
                  <a:pt x="1579034" y="-13593"/>
                  <a:pt x="1579034" y="3399"/>
                </a:cubicBezTo>
                <a:cubicBezTo>
                  <a:pt x="1579034" y="44346"/>
                  <a:pt x="1581856" y="85244"/>
                  <a:pt x="1583267" y="126166"/>
                </a:cubicBezTo>
                <a:cubicBezTo>
                  <a:pt x="1575942" y="243355"/>
                  <a:pt x="1548794" y="599260"/>
                  <a:pt x="1591734" y="629932"/>
                </a:cubicBezTo>
                <a:lnTo>
                  <a:pt x="1651000" y="672266"/>
                </a:lnTo>
                <a:cubicBezTo>
                  <a:pt x="1667933" y="668033"/>
                  <a:pt x="1685489" y="665780"/>
                  <a:pt x="1701800" y="659566"/>
                </a:cubicBezTo>
                <a:cubicBezTo>
                  <a:pt x="1892818" y="586796"/>
                  <a:pt x="1826842" y="606630"/>
                  <a:pt x="2006600" y="414032"/>
                </a:cubicBezTo>
                <a:cubicBezTo>
                  <a:pt x="2047522" y="323721"/>
                  <a:pt x="2095382" y="236243"/>
                  <a:pt x="2129367" y="143099"/>
                </a:cubicBezTo>
                <a:cubicBezTo>
                  <a:pt x="2134300" y="129580"/>
                  <a:pt x="2128040" y="88272"/>
                  <a:pt x="2120900" y="100766"/>
                </a:cubicBezTo>
                <a:cubicBezTo>
                  <a:pt x="2103580" y="131075"/>
                  <a:pt x="2101462" y="167970"/>
                  <a:pt x="2095500" y="202366"/>
                </a:cubicBezTo>
                <a:cubicBezTo>
                  <a:pt x="2083094" y="273940"/>
                  <a:pt x="2075745" y="346299"/>
                  <a:pt x="2065867" y="418266"/>
                </a:cubicBezTo>
                <a:cubicBezTo>
                  <a:pt x="2063045" y="484588"/>
                  <a:pt x="2049862" y="551279"/>
                  <a:pt x="2057400" y="617232"/>
                </a:cubicBezTo>
                <a:cubicBezTo>
                  <a:pt x="2092881" y="927690"/>
                  <a:pt x="2439090" y="466477"/>
                  <a:pt x="2535767" y="435199"/>
                </a:cubicBezTo>
                <a:cubicBezTo>
                  <a:pt x="2583745" y="419677"/>
                  <a:pt x="2630565" y="399971"/>
                  <a:pt x="2679700" y="388632"/>
                </a:cubicBezTo>
                <a:cubicBezTo>
                  <a:pt x="2692671" y="385639"/>
                  <a:pt x="2657897" y="404169"/>
                  <a:pt x="2645834" y="409799"/>
                </a:cubicBezTo>
                <a:cubicBezTo>
                  <a:pt x="2634084" y="415282"/>
                  <a:pt x="2608903" y="419725"/>
                  <a:pt x="2595034" y="422499"/>
                </a:cubicBezTo>
                <a:lnTo>
                  <a:pt x="2582334" y="443666"/>
                </a:lnTo>
              </a:path>
            </a:pathLst>
          </a:cu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96D937C-DAE1-298C-05D0-E5B16A151B0D}"/>
              </a:ext>
            </a:extLst>
          </p:cNvPr>
          <p:cNvSpPr/>
          <p:nvPr/>
        </p:nvSpPr>
        <p:spPr>
          <a:xfrm rot="19658524">
            <a:off x="5219451" y="3447809"/>
            <a:ext cx="568807" cy="178952"/>
          </a:xfrm>
          <a:custGeom>
            <a:avLst/>
            <a:gdLst>
              <a:gd name="connsiteX0" fmla="*/ 0 w 2682553"/>
              <a:gd name="connsiteY0" fmla="*/ 422499 h 756932"/>
              <a:gd name="connsiteX1" fmla="*/ 97367 w 2682553"/>
              <a:gd name="connsiteY1" fmla="*/ 312432 h 756932"/>
              <a:gd name="connsiteX2" fmla="*/ 177800 w 2682553"/>
              <a:gd name="connsiteY2" fmla="*/ 231999 h 756932"/>
              <a:gd name="connsiteX3" fmla="*/ 228600 w 2682553"/>
              <a:gd name="connsiteY3" fmla="*/ 261632 h 756932"/>
              <a:gd name="connsiteX4" fmla="*/ 258234 w 2682553"/>
              <a:gd name="connsiteY4" fmla="*/ 621466 h 756932"/>
              <a:gd name="connsiteX5" fmla="*/ 351367 w 2682553"/>
              <a:gd name="connsiteY5" fmla="*/ 752699 h 756932"/>
              <a:gd name="connsiteX6" fmla="*/ 385234 w 2682553"/>
              <a:gd name="connsiteY6" fmla="*/ 723066 h 756932"/>
              <a:gd name="connsiteX7" fmla="*/ 537634 w 2682553"/>
              <a:gd name="connsiteY7" fmla="*/ 346299 h 756932"/>
              <a:gd name="connsiteX8" fmla="*/ 554567 w 2682553"/>
              <a:gd name="connsiteY8" fmla="*/ 278566 h 756932"/>
              <a:gd name="connsiteX9" fmla="*/ 605367 w 2682553"/>
              <a:gd name="connsiteY9" fmla="*/ 202366 h 756932"/>
              <a:gd name="connsiteX10" fmla="*/ 639234 w 2682553"/>
              <a:gd name="connsiteY10" fmla="*/ 287032 h 756932"/>
              <a:gd name="connsiteX11" fmla="*/ 643467 w 2682553"/>
              <a:gd name="connsiteY11" fmla="*/ 680732 h 756932"/>
              <a:gd name="connsiteX12" fmla="*/ 677334 w 2682553"/>
              <a:gd name="connsiteY12" fmla="*/ 756932 h 756932"/>
              <a:gd name="connsiteX13" fmla="*/ 732367 w 2682553"/>
              <a:gd name="connsiteY13" fmla="*/ 727299 h 756932"/>
              <a:gd name="connsiteX14" fmla="*/ 1032934 w 2682553"/>
              <a:gd name="connsiteY14" fmla="*/ 282799 h 756932"/>
              <a:gd name="connsiteX15" fmla="*/ 1049867 w 2682553"/>
              <a:gd name="connsiteY15" fmla="*/ 151566 h 756932"/>
              <a:gd name="connsiteX16" fmla="*/ 1054100 w 2682553"/>
              <a:gd name="connsiteY16" fmla="*/ 113466 h 756932"/>
              <a:gd name="connsiteX17" fmla="*/ 1066800 w 2682553"/>
              <a:gd name="connsiteY17" fmla="*/ 210832 h 756932"/>
              <a:gd name="connsiteX18" fmla="*/ 1075267 w 2682553"/>
              <a:gd name="connsiteY18" fmla="*/ 409799 h 756932"/>
              <a:gd name="connsiteX19" fmla="*/ 1087967 w 2682553"/>
              <a:gd name="connsiteY19" fmla="*/ 672266 h 756932"/>
              <a:gd name="connsiteX20" fmla="*/ 1117600 w 2682553"/>
              <a:gd name="connsiteY20" fmla="*/ 697666 h 756932"/>
              <a:gd name="connsiteX21" fmla="*/ 1159934 w 2682553"/>
              <a:gd name="connsiteY21" fmla="*/ 684966 h 756932"/>
              <a:gd name="connsiteX22" fmla="*/ 1456267 w 2682553"/>
              <a:gd name="connsiteY22" fmla="*/ 456366 h 756932"/>
              <a:gd name="connsiteX23" fmla="*/ 1583267 w 2682553"/>
              <a:gd name="connsiteY23" fmla="*/ 54199 h 756932"/>
              <a:gd name="connsiteX24" fmla="*/ 1579034 w 2682553"/>
              <a:gd name="connsiteY24" fmla="*/ 3399 h 756932"/>
              <a:gd name="connsiteX25" fmla="*/ 1583267 w 2682553"/>
              <a:gd name="connsiteY25" fmla="*/ 126166 h 756932"/>
              <a:gd name="connsiteX26" fmla="*/ 1591734 w 2682553"/>
              <a:gd name="connsiteY26" fmla="*/ 629932 h 756932"/>
              <a:gd name="connsiteX27" fmla="*/ 1651000 w 2682553"/>
              <a:gd name="connsiteY27" fmla="*/ 672266 h 756932"/>
              <a:gd name="connsiteX28" fmla="*/ 1701800 w 2682553"/>
              <a:gd name="connsiteY28" fmla="*/ 659566 h 756932"/>
              <a:gd name="connsiteX29" fmla="*/ 2006600 w 2682553"/>
              <a:gd name="connsiteY29" fmla="*/ 414032 h 756932"/>
              <a:gd name="connsiteX30" fmla="*/ 2129367 w 2682553"/>
              <a:gd name="connsiteY30" fmla="*/ 143099 h 756932"/>
              <a:gd name="connsiteX31" fmla="*/ 2120900 w 2682553"/>
              <a:gd name="connsiteY31" fmla="*/ 100766 h 756932"/>
              <a:gd name="connsiteX32" fmla="*/ 2095500 w 2682553"/>
              <a:gd name="connsiteY32" fmla="*/ 202366 h 756932"/>
              <a:gd name="connsiteX33" fmla="*/ 2065867 w 2682553"/>
              <a:gd name="connsiteY33" fmla="*/ 418266 h 756932"/>
              <a:gd name="connsiteX34" fmla="*/ 2057400 w 2682553"/>
              <a:gd name="connsiteY34" fmla="*/ 617232 h 756932"/>
              <a:gd name="connsiteX35" fmla="*/ 2535767 w 2682553"/>
              <a:gd name="connsiteY35" fmla="*/ 435199 h 756932"/>
              <a:gd name="connsiteX36" fmla="*/ 2679700 w 2682553"/>
              <a:gd name="connsiteY36" fmla="*/ 388632 h 756932"/>
              <a:gd name="connsiteX37" fmla="*/ 2645834 w 2682553"/>
              <a:gd name="connsiteY37" fmla="*/ 409799 h 756932"/>
              <a:gd name="connsiteX38" fmla="*/ 2595034 w 2682553"/>
              <a:gd name="connsiteY38" fmla="*/ 422499 h 756932"/>
              <a:gd name="connsiteX39" fmla="*/ 2582334 w 2682553"/>
              <a:gd name="connsiteY39" fmla="*/ 443666 h 756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682553" h="756932">
                <a:moveTo>
                  <a:pt x="0" y="422499"/>
                </a:moveTo>
                <a:cubicBezTo>
                  <a:pt x="25534" y="358665"/>
                  <a:pt x="-5194" y="427425"/>
                  <a:pt x="97367" y="312432"/>
                </a:cubicBezTo>
                <a:cubicBezTo>
                  <a:pt x="172147" y="228588"/>
                  <a:pt x="115551" y="258678"/>
                  <a:pt x="177800" y="231999"/>
                </a:cubicBezTo>
                <a:cubicBezTo>
                  <a:pt x="194733" y="241877"/>
                  <a:pt x="219833" y="244098"/>
                  <a:pt x="228600" y="261632"/>
                </a:cubicBezTo>
                <a:cubicBezTo>
                  <a:pt x="281771" y="367974"/>
                  <a:pt x="260305" y="513768"/>
                  <a:pt x="258234" y="621466"/>
                </a:cubicBezTo>
                <a:cubicBezTo>
                  <a:pt x="268652" y="647037"/>
                  <a:pt x="283151" y="763470"/>
                  <a:pt x="351367" y="752699"/>
                </a:cubicBezTo>
                <a:cubicBezTo>
                  <a:pt x="366184" y="750360"/>
                  <a:pt x="373945" y="732944"/>
                  <a:pt x="385234" y="723066"/>
                </a:cubicBezTo>
                <a:cubicBezTo>
                  <a:pt x="473592" y="540459"/>
                  <a:pt x="455573" y="589200"/>
                  <a:pt x="537634" y="346299"/>
                </a:cubicBezTo>
                <a:cubicBezTo>
                  <a:pt x="545083" y="324251"/>
                  <a:pt x="545669" y="300070"/>
                  <a:pt x="554567" y="278566"/>
                </a:cubicBezTo>
                <a:cubicBezTo>
                  <a:pt x="566975" y="248579"/>
                  <a:pt x="585966" y="226618"/>
                  <a:pt x="605367" y="202366"/>
                </a:cubicBezTo>
                <a:cubicBezTo>
                  <a:pt x="616656" y="230588"/>
                  <a:pt x="636409" y="256767"/>
                  <a:pt x="639234" y="287032"/>
                </a:cubicBezTo>
                <a:cubicBezTo>
                  <a:pt x="653441" y="439248"/>
                  <a:pt x="617488" y="535255"/>
                  <a:pt x="643467" y="680732"/>
                </a:cubicBezTo>
                <a:cubicBezTo>
                  <a:pt x="648353" y="708095"/>
                  <a:pt x="666045" y="731532"/>
                  <a:pt x="677334" y="756932"/>
                </a:cubicBezTo>
                <a:cubicBezTo>
                  <a:pt x="695678" y="747054"/>
                  <a:pt x="717112" y="741490"/>
                  <a:pt x="732367" y="727299"/>
                </a:cubicBezTo>
                <a:cubicBezTo>
                  <a:pt x="895741" y="575323"/>
                  <a:pt x="906762" y="504369"/>
                  <a:pt x="1032934" y="282799"/>
                </a:cubicBezTo>
                <a:cubicBezTo>
                  <a:pt x="1038578" y="239055"/>
                  <a:pt x="1044396" y="195332"/>
                  <a:pt x="1049867" y="151566"/>
                </a:cubicBezTo>
                <a:cubicBezTo>
                  <a:pt x="1051452" y="138887"/>
                  <a:pt x="1050590" y="101180"/>
                  <a:pt x="1054100" y="113466"/>
                </a:cubicBezTo>
                <a:cubicBezTo>
                  <a:pt x="1063092" y="144937"/>
                  <a:pt x="1062567" y="178377"/>
                  <a:pt x="1066800" y="210832"/>
                </a:cubicBezTo>
                <a:cubicBezTo>
                  <a:pt x="1069622" y="277154"/>
                  <a:pt x="1074486" y="343421"/>
                  <a:pt x="1075267" y="409799"/>
                </a:cubicBezTo>
                <a:cubicBezTo>
                  <a:pt x="1076209" y="489894"/>
                  <a:pt x="1058325" y="591423"/>
                  <a:pt x="1087967" y="672266"/>
                </a:cubicBezTo>
                <a:cubicBezTo>
                  <a:pt x="1092446" y="684481"/>
                  <a:pt x="1107722" y="689199"/>
                  <a:pt x="1117600" y="697666"/>
                </a:cubicBezTo>
                <a:cubicBezTo>
                  <a:pt x="1131711" y="693433"/>
                  <a:pt x="1146002" y="689755"/>
                  <a:pt x="1159934" y="684966"/>
                </a:cubicBezTo>
                <a:cubicBezTo>
                  <a:pt x="1335366" y="624661"/>
                  <a:pt x="1245881" y="657986"/>
                  <a:pt x="1456267" y="456366"/>
                </a:cubicBezTo>
                <a:cubicBezTo>
                  <a:pt x="1498600" y="322310"/>
                  <a:pt x="1546492" y="189885"/>
                  <a:pt x="1583267" y="54199"/>
                </a:cubicBezTo>
                <a:cubicBezTo>
                  <a:pt x="1587712" y="37799"/>
                  <a:pt x="1579034" y="-13593"/>
                  <a:pt x="1579034" y="3399"/>
                </a:cubicBezTo>
                <a:cubicBezTo>
                  <a:pt x="1579034" y="44346"/>
                  <a:pt x="1581856" y="85244"/>
                  <a:pt x="1583267" y="126166"/>
                </a:cubicBezTo>
                <a:cubicBezTo>
                  <a:pt x="1575942" y="243355"/>
                  <a:pt x="1548794" y="599260"/>
                  <a:pt x="1591734" y="629932"/>
                </a:cubicBezTo>
                <a:lnTo>
                  <a:pt x="1651000" y="672266"/>
                </a:lnTo>
                <a:cubicBezTo>
                  <a:pt x="1667933" y="668033"/>
                  <a:pt x="1685489" y="665780"/>
                  <a:pt x="1701800" y="659566"/>
                </a:cubicBezTo>
                <a:cubicBezTo>
                  <a:pt x="1892818" y="586796"/>
                  <a:pt x="1826842" y="606630"/>
                  <a:pt x="2006600" y="414032"/>
                </a:cubicBezTo>
                <a:cubicBezTo>
                  <a:pt x="2047522" y="323721"/>
                  <a:pt x="2095382" y="236243"/>
                  <a:pt x="2129367" y="143099"/>
                </a:cubicBezTo>
                <a:cubicBezTo>
                  <a:pt x="2134300" y="129580"/>
                  <a:pt x="2128040" y="88272"/>
                  <a:pt x="2120900" y="100766"/>
                </a:cubicBezTo>
                <a:cubicBezTo>
                  <a:pt x="2103580" y="131075"/>
                  <a:pt x="2101462" y="167970"/>
                  <a:pt x="2095500" y="202366"/>
                </a:cubicBezTo>
                <a:cubicBezTo>
                  <a:pt x="2083094" y="273940"/>
                  <a:pt x="2075745" y="346299"/>
                  <a:pt x="2065867" y="418266"/>
                </a:cubicBezTo>
                <a:cubicBezTo>
                  <a:pt x="2063045" y="484588"/>
                  <a:pt x="2049862" y="551279"/>
                  <a:pt x="2057400" y="617232"/>
                </a:cubicBezTo>
                <a:cubicBezTo>
                  <a:pt x="2092881" y="927690"/>
                  <a:pt x="2439090" y="466477"/>
                  <a:pt x="2535767" y="435199"/>
                </a:cubicBezTo>
                <a:cubicBezTo>
                  <a:pt x="2583745" y="419677"/>
                  <a:pt x="2630565" y="399971"/>
                  <a:pt x="2679700" y="388632"/>
                </a:cubicBezTo>
                <a:cubicBezTo>
                  <a:pt x="2692671" y="385639"/>
                  <a:pt x="2657897" y="404169"/>
                  <a:pt x="2645834" y="409799"/>
                </a:cubicBezTo>
                <a:cubicBezTo>
                  <a:pt x="2634084" y="415282"/>
                  <a:pt x="2608903" y="419725"/>
                  <a:pt x="2595034" y="422499"/>
                </a:cubicBezTo>
                <a:lnTo>
                  <a:pt x="2582334" y="443666"/>
                </a:lnTo>
              </a:path>
            </a:pathLst>
          </a:cu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827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16511 -0.00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5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63AD4-7A0E-BBF0-F19B-DF102D1BD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578EAC-DB72-3AC5-0B3F-CE8E4F01B85E}"/>
              </a:ext>
            </a:extLst>
          </p:cNvPr>
          <p:cNvSpPr txBox="1"/>
          <p:nvPr/>
        </p:nvSpPr>
        <p:spPr>
          <a:xfrm>
            <a:off x="2419099" y="462089"/>
            <a:ext cx="7642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Get to Know Your Earphones 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and Your Ears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2356C5-7F2A-BB2E-1E28-2252B630B117}"/>
              </a:ext>
            </a:extLst>
          </p:cNvPr>
          <p:cNvSpPr txBox="1"/>
          <p:nvPr/>
        </p:nvSpPr>
        <p:spPr>
          <a:xfrm>
            <a:off x="607973" y="1340889"/>
            <a:ext cx="112651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sound reflects off the ear canal walls, and some inevitably leaks out.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Manufacturers add pressure vents to balance ear pressure, but this design inevitably leaks audio.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1BA5D-FC14-224F-7C65-9B4F5FA04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6859" y="6492875"/>
            <a:ext cx="753545" cy="365125"/>
          </a:xfrm>
        </p:spPr>
        <p:txBody>
          <a:bodyPr/>
          <a:lstStyle/>
          <a:p>
            <a:fld id="{C3ED5828-7651-495E-B917-23E2C1BF51F4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242282-D953-D358-153A-DF2CAC9C10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25" y="2135736"/>
            <a:ext cx="6686550" cy="3381375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89CC507E-8144-3546-7AC8-218938FC7B6A}"/>
              </a:ext>
            </a:extLst>
          </p:cNvPr>
          <p:cNvSpPr/>
          <p:nvPr/>
        </p:nvSpPr>
        <p:spPr>
          <a:xfrm rot="18765118">
            <a:off x="2273299" y="2997201"/>
            <a:ext cx="694267" cy="347134"/>
          </a:xfrm>
          <a:prstGeom prst="rightArrow">
            <a:avLst>
              <a:gd name="adj1" fmla="val 50000"/>
              <a:gd name="adj2" fmla="val 84951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22B8CB8-857E-4AB1-52E4-02E5533C8245}"/>
              </a:ext>
            </a:extLst>
          </p:cNvPr>
          <p:cNvSpPr/>
          <p:nvPr/>
        </p:nvSpPr>
        <p:spPr>
          <a:xfrm rot="18765118">
            <a:off x="3213099" y="4428067"/>
            <a:ext cx="694267" cy="347134"/>
          </a:xfrm>
          <a:prstGeom prst="rightArrow">
            <a:avLst>
              <a:gd name="adj1" fmla="val 50000"/>
              <a:gd name="adj2" fmla="val 84951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1A97CA0-0248-35D3-2D62-09F2DE4AC5B2}"/>
              </a:ext>
            </a:extLst>
          </p:cNvPr>
          <p:cNvSpPr/>
          <p:nvPr/>
        </p:nvSpPr>
        <p:spPr>
          <a:xfrm rot="18765118">
            <a:off x="5202765" y="4021479"/>
            <a:ext cx="694267" cy="347134"/>
          </a:xfrm>
          <a:prstGeom prst="rightArrow">
            <a:avLst>
              <a:gd name="adj1" fmla="val 50000"/>
              <a:gd name="adj2" fmla="val 84951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9B169CB5-7DD5-74F0-6B9D-D7721FFF7B37}"/>
              </a:ext>
            </a:extLst>
          </p:cNvPr>
          <p:cNvSpPr/>
          <p:nvPr/>
        </p:nvSpPr>
        <p:spPr>
          <a:xfrm rot="18765118">
            <a:off x="7526865" y="4037629"/>
            <a:ext cx="694267" cy="347134"/>
          </a:xfrm>
          <a:prstGeom prst="rightArrow">
            <a:avLst>
              <a:gd name="adj1" fmla="val 50000"/>
              <a:gd name="adj2" fmla="val 84951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11E6B4-0CB0-9E40-C134-E9D06A533E98}"/>
              </a:ext>
            </a:extLst>
          </p:cNvPr>
          <p:cNvSpPr txBox="1"/>
          <p:nvPr/>
        </p:nvSpPr>
        <p:spPr>
          <a:xfrm>
            <a:off x="1302335" y="5796035"/>
            <a:ext cx="7778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Enables the feed-forward mic to capture ambient noise for ANC.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Helps equalize pressure for better sound quality.</a:t>
            </a:r>
            <a:r>
              <a:rPr lang="en-US" sz="2000" b="1" dirty="0">
                <a:solidFill>
                  <a:srgbClr val="E5D6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877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A84D9-7ED0-2C8D-7CB2-9D01172DC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DF3D60E-2899-4230-ACF4-5D11C2B244CD}"/>
              </a:ext>
            </a:extLst>
          </p:cNvPr>
          <p:cNvSpPr/>
          <p:nvPr/>
        </p:nvSpPr>
        <p:spPr>
          <a:xfrm>
            <a:off x="7368419" y="3149599"/>
            <a:ext cx="2946400" cy="3522133"/>
          </a:xfrm>
          <a:prstGeom prst="roundRect">
            <a:avLst>
              <a:gd name="adj" fmla="val 4699"/>
            </a:avLst>
          </a:prstGeom>
          <a:solidFill>
            <a:schemeClr val="tx1">
              <a:lumMod val="75000"/>
            </a:schemeClr>
          </a:solidFill>
          <a:ln w="1905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9FA621C-0B2B-2AF6-7B29-490EBBDBBA8B}"/>
              </a:ext>
            </a:extLst>
          </p:cNvPr>
          <p:cNvSpPr/>
          <p:nvPr/>
        </p:nvSpPr>
        <p:spPr>
          <a:xfrm>
            <a:off x="1315961" y="3149601"/>
            <a:ext cx="4605867" cy="3522132"/>
          </a:xfrm>
          <a:prstGeom prst="roundRect">
            <a:avLst>
              <a:gd name="adj" fmla="val 4699"/>
            </a:avLst>
          </a:prstGeom>
          <a:solidFill>
            <a:schemeClr val="tx1">
              <a:lumMod val="75000"/>
            </a:schemeClr>
          </a:solidFill>
          <a:ln w="1905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92535F-F379-4BF1-95C8-95EB15252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782" y="3818162"/>
            <a:ext cx="2675466" cy="26754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E10324-B137-E75D-DE61-395F3358465E}"/>
              </a:ext>
            </a:extLst>
          </p:cNvPr>
          <p:cNvSpPr txBox="1"/>
          <p:nvPr/>
        </p:nvSpPr>
        <p:spPr>
          <a:xfrm>
            <a:off x="2419099" y="462089"/>
            <a:ext cx="7642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Get to Know Your Earphones 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and Your Ears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B792AC-EA51-BB9D-8C8B-55995BE83793}"/>
              </a:ext>
            </a:extLst>
          </p:cNvPr>
          <p:cNvSpPr txBox="1"/>
          <p:nvPr/>
        </p:nvSpPr>
        <p:spPr>
          <a:xfrm>
            <a:off x="607973" y="1340889"/>
            <a:ext cx="112651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sound reflects off the ear canal walls, and some inevitably leaks out.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Manufacturers add pressure vents to balance ear pressure, but this design inevitably leaks audio.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Certain headphones naturally leak sound for a more open listening experience or due to low-cost materials.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5B3AAD-C2E7-055E-EED4-7BDD5F41EB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541" y="3217334"/>
            <a:ext cx="4456970" cy="339634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6A80B5-582F-827A-7CB0-5D31660E0968}"/>
              </a:ext>
            </a:extLst>
          </p:cNvPr>
          <p:cNvSpPr/>
          <p:nvPr/>
        </p:nvSpPr>
        <p:spPr>
          <a:xfrm>
            <a:off x="2469357" y="3327685"/>
            <a:ext cx="2121996" cy="373744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Open-back Design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7A1B389-2226-E2E0-FD3F-D5F9BA325434}"/>
              </a:ext>
            </a:extLst>
          </p:cNvPr>
          <p:cNvSpPr/>
          <p:nvPr/>
        </p:nvSpPr>
        <p:spPr>
          <a:xfrm>
            <a:off x="7680230" y="3327685"/>
            <a:ext cx="2322777" cy="373744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Low-cost earphones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1516C47-0DE5-4A6D-D124-C50E0EBEF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D5828-7651-495E-B917-23E2C1BF51F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274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AD4DC-590B-F1C7-C775-3ECDA2620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08439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we turn leaky acoustic signals into a useful sensing resource?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D4382C-5C04-37F1-F296-A163F9B69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D5828-7651-495E-B917-23E2C1BF51F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70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71B5A-971A-9591-53E4-644758B6C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D5828-7651-495E-B917-23E2C1BF51F4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696FF0-31F6-B1A9-C835-993998D0BA5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9000"/>
          </a:blip>
          <a:stretch>
            <a:fillRect/>
          </a:stretch>
        </p:blipFill>
        <p:spPr>
          <a:xfrm>
            <a:off x="-39496" y="3047827"/>
            <a:ext cx="6266125" cy="38101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26756E-9CE3-05DF-3DEF-AF4F8B00792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7000"/>
          </a:blip>
          <a:stretch>
            <a:fillRect/>
          </a:stretch>
        </p:blipFill>
        <p:spPr>
          <a:xfrm>
            <a:off x="4876799" y="0"/>
            <a:ext cx="7315201" cy="30480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1C002E-42EF-8F9D-23AE-5825B57A1A8A}"/>
              </a:ext>
            </a:extLst>
          </p:cNvPr>
          <p:cNvSpPr txBox="1"/>
          <p:nvPr/>
        </p:nvSpPr>
        <p:spPr>
          <a:xfrm>
            <a:off x="1045512" y="2570773"/>
            <a:ext cx="10194454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In-air gestures are emerging as a popular new interface for human-computer interaction.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356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DAD57-8EDD-D646-0E89-33BD78B34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DEE17AA-83CC-2906-552C-623C7B0A1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5213" y="1179395"/>
            <a:ext cx="4010344" cy="3911323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4D8CCB5-7C02-502F-4B7C-A1F7AFE61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1D57A-E25C-4C38-B257-E0ED0041E26D}" type="slidenum">
              <a:rPr lang="en-US" smtClean="0"/>
              <a:t>8</a:t>
            </a:fld>
            <a:endParaRPr lang="en-US" dirty="0"/>
          </a:p>
        </p:txBody>
      </p:sp>
      <p:sp>
        <p:nvSpPr>
          <p:cNvPr id="17" name="文本框 6">
            <a:extLst>
              <a:ext uri="{FF2B5EF4-FFF2-40B4-BE49-F238E27FC236}">
                <a16:creationId xmlns:a16="http://schemas.microsoft.com/office/drawing/2014/main" id="{3A93E4F4-FCCC-8543-297D-2D2A06C1B379}"/>
              </a:ext>
            </a:extLst>
          </p:cNvPr>
          <p:cNvSpPr txBox="1"/>
          <p:nvPr/>
        </p:nvSpPr>
        <p:spPr>
          <a:xfrm>
            <a:off x="1278809" y="424171"/>
            <a:ext cx="11969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FMCW SONAR-Based Hand-to-Earphone Distance Sensing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8B81E4-AEB3-1F40-6F9C-030513E245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866" y="2034428"/>
            <a:ext cx="1935001" cy="27891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77F2DB-F0C9-8E73-44B2-E938280A42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504" y="1035272"/>
            <a:ext cx="5270726" cy="46008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071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-0.08594 -0.001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7" y="-9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0.05195 -0.0034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C754F-3AC8-097C-DC52-557591E3F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D5AA39D-A0B1-6713-1DB9-CE9DA8B7D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118" y="1143536"/>
            <a:ext cx="4010344" cy="3911323"/>
          </a:xfrm>
          <a:prstGeom prst="rect">
            <a:avLst/>
          </a:prstGeom>
        </p:spPr>
      </p:pic>
      <p:sp>
        <p:nvSpPr>
          <p:cNvPr id="17" name="文本框 6">
            <a:extLst>
              <a:ext uri="{FF2B5EF4-FFF2-40B4-BE49-F238E27FC236}">
                <a16:creationId xmlns:a16="http://schemas.microsoft.com/office/drawing/2014/main" id="{00C85D9C-6BE7-D8D8-FD74-B76B69239369}"/>
              </a:ext>
            </a:extLst>
          </p:cNvPr>
          <p:cNvSpPr txBox="1"/>
          <p:nvPr/>
        </p:nvSpPr>
        <p:spPr>
          <a:xfrm>
            <a:off x="1278809" y="424171"/>
            <a:ext cx="11969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FMCW SONAR-Based Hand-to-Earphone Distance Sensing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5229550-FCEE-D70E-7FE1-09A4F9DF87B0}"/>
              </a:ext>
            </a:extLst>
          </p:cNvPr>
          <p:cNvSpPr txBox="1"/>
          <p:nvPr/>
        </p:nvSpPr>
        <p:spPr>
          <a:xfrm>
            <a:off x="5970201" y="6588354"/>
            <a:ext cx="98411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[1]NIOSH, 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Noise and Hearing Loss Prevention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CDC,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https://www.cdc.gov/niosh/noise/about.html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9CA2A2-2E03-750C-6F89-0378D0001A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0161" y="2135012"/>
            <a:ext cx="1935001" cy="2789143"/>
          </a:xfrm>
          <a:prstGeom prst="rect">
            <a:avLst/>
          </a:prstGeom>
        </p:spPr>
      </p:pic>
      <p:sp>
        <p:nvSpPr>
          <p:cNvPr id="2" name="Arc 1">
            <a:extLst>
              <a:ext uri="{FF2B5EF4-FFF2-40B4-BE49-F238E27FC236}">
                <a16:creationId xmlns:a16="http://schemas.microsoft.com/office/drawing/2014/main" id="{A465A41A-293E-D8C4-0AE8-6BE7AD78C0E4}"/>
              </a:ext>
            </a:extLst>
          </p:cNvPr>
          <p:cNvSpPr/>
          <p:nvPr/>
        </p:nvSpPr>
        <p:spPr>
          <a:xfrm rot="13993405">
            <a:off x="5608600" y="2512752"/>
            <a:ext cx="624297" cy="632220"/>
          </a:xfrm>
          <a:prstGeom prst="arc">
            <a:avLst>
              <a:gd name="adj1" fmla="val 14672089"/>
              <a:gd name="adj2" fmla="val 0"/>
            </a:avLst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2EB868B6-D038-E0BB-5BD3-E84917AA7CF2}"/>
              </a:ext>
            </a:extLst>
          </p:cNvPr>
          <p:cNvSpPr/>
          <p:nvPr/>
        </p:nvSpPr>
        <p:spPr>
          <a:xfrm rot="13993405">
            <a:off x="5507870" y="2403389"/>
            <a:ext cx="825758" cy="850944"/>
          </a:xfrm>
          <a:prstGeom prst="arc">
            <a:avLst>
              <a:gd name="adj1" fmla="val 14672089"/>
              <a:gd name="adj2" fmla="val 0"/>
            </a:avLst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85C8788B-C981-F96C-ED40-3DC1DF16BA3E}"/>
              </a:ext>
            </a:extLst>
          </p:cNvPr>
          <p:cNvSpPr/>
          <p:nvPr/>
        </p:nvSpPr>
        <p:spPr>
          <a:xfrm rot="13993405">
            <a:off x="5398853" y="2262643"/>
            <a:ext cx="959429" cy="1104276"/>
          </a:xfrm>
          <a:prstGeom prst="arc">
            <a:avLst>
              <a:gd name="adj1" fmla="val 14462826"/>
              <a:gd name="adj2" fmla="val 21396299"/>
            </a:avLst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15F4F7-8D60-12CF-F63A-6BC68271218A}"/>
              </a:ext>
            </a:extLst>
          </p:cNvPr>
          <p:cNvSpPr txBox="1"/>
          <p:nvPr/>
        </p:nvSpPr>
        <p:spPr>
          <a:xfrm>
            <a:off x="143540" y="1758806"/>
            <a:ext cx="7905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Using 82 dBA Chirps[1] to Detect Hand Proximity up to 15 cm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3CF6CFA-C6A4-66C4-B448-E65071649FCF}"/>
              </a:ext>
            </a:extLst>
          </p:cNvPr>
          <p:cNvSpPr/>
          <p:nvPr/>
        </p:nvSpPr>
        <p:spPr>
          <a:xfrm>
            <a:off x="6608021" y="3155738"/>
            <a:ext cx="608724" cy="60585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D4FEDCB8-922F-F307-729A-D3C760B40393}"/>
              </a:ext>
            </a:extLst>
          </p:cNvPr>
          <p:cNvSpPr/>
          <p:nvPr/>
        </p:nvSpPr>
        <p:spPr>
          <a:xfrm rot="10224663">
            <a:off x="6919391" y="3789498"/>
            <a:ext cx="300318" cy="551330"/>
          </a:xfrm>
          <a:prstGeom prst="downArrow">
            <a:avLst>
              <a:gd name="adj1" fmla="val 50000"/>
              <a:gd name="adj2" fmla="val 82916"/>
            </a:avLst>
          </a:prstGeom>
          <a:solidFill>
            <a:srgbClr val="FF0000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D727A1-6879-DB53-659A-D6403254CCAF}"/>
              </a:ext>
            </a:extLst>
          </p:cNvPr>
          <p:cNvSpPr txBox="1"/>
          <p:nvPr/>
        </p:nvSpPr>
        <p:spPr>
          <a:xfrm>
            <a:off x="6252659" y="4478469"/>
            <a:ext cx="1633781" cy="64633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Feed-Forward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Microphone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0FF5C314-6E7B-D9D3-6CDF-B664B1E7CB12}"/>
              </a:ext>
            </a:extLst>
          </p:cNvPr>
          <p:cNvSpPr/>
          <p:nvPr/>
        </p:nvSpPr>
        <p:spPr>
          <a:xfrm>
            <a:off x="5650778" y="3725729"/>
            <a:ext cx="710050" cy="490683"/>
          </a:xfrm>
          <a:prstGeom prst="arc">
            <a:avLst>
              <a:gd name="adj1" fmla="val 14672089"/>
              <a:gd name="adj2" fmla="val 1692683"/>
            </a:avLst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28DB9CD6-B825-AA78-1C01-DA0A8E2CADC2}"/>
              </a:ext>
            </a:extLst>
          </p:cNvPr>
          <p:cNvSpPr/>
          <p:nvPr/>
        </p:nvSpPr>
        <p:spPr>
          <a:xfrm>
            <a:off x="5746027" y="3836031"/>
            <a:ext cx="480570" cy="338283"/>
          </a:xfrm>
          <a:prstGeom prst="arc">
            <a:avLst>
              <a:gd name="adj1" fmla="val 14672089"/>
              <a:gd name="adj2" fmla="val 1692683"/>
            </a:avLst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6645EA12-F0AD-BA74-854A-53A0ED6F759A}"/>
              </a:ext>
            </a:extLst>
          </p:cNvPr>
          <p:cNvSpPr/>
          <p:nvPr/>
        </p:nvSpPr>
        <p:spPr>
          <a:xfrm>
            <a:off x="5805519" y="3938549"/>
            <a:ext cx="311800" cy="230665"/>
          </a:xfrm>
          <a:prstGeom prst="arc">
            <a:avLst>
              <a:gd name="adj1" fmla="val 14672089"/>
              <a:gd name="adj2" fmla="val 1692683"/>
            </a:avLst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C7F62B-709B-6D1F-619F-5F8BEF918A22}"/>
              </a:ext>
            </a:extLst>
          </p:cNvPr>
          <p:cNvSpPr txBox="1"/>
          <p:nvPr/>
        </p:nvSpPr>
        <p:spPr>
          <a:xfrm>
            <a:off x="2416553" y="5418250"/>
            <a:ext cx="71395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Earphone-Driven FMCW Ranging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Using 82 dBA Chirps[1] to Detect Hand Proximity up to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cm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8" name="Slide Number Placeholder 10">
            <a:extLst>
              <a:ext uri="{FF2B5EF4-FFF2-40B4-BE49-F238E27FC236}">
                <a16:creationId xmlns:a16="http://schemas.microsoft.com/office/drawing/2014/main" id="{1AF36A03-04C0-933D-4491-1D4EA7F4D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dirty="0"/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860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/>
      <p:bldP spid="6" grpId="1"/>
      <p:bldP spid="6" grpId="2"/>
      <p:bldP spid="7" grpId="0" animBg="1"/>
      <p:bldP spid="8" grpId="0" animBg="1"/>
      <p:bldP spid="10" grpId="0" animBg="1"/>
      <p:bldP spid="13" grpId="0" animBg="1"/>
      <p:bldP spid="14" grpId="0" animBg="1"/>
      <p:bldP spid="15" grpId="0" animBg="1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62a3a4c-c3bd-4bd2-8935-b979a707cf3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E4BD7BAF86054A9BD97A765FC067E7" ma:contentTypeVersion="15" ma:contentTypeDescription="Create a new document." ma:contentTypeScope="" ma:versionID="cc791478361e2b8d6538170bcea5decb">
  <xsd:schema xmlns:xsd="http://www.w3.org/2001/XMLSchema" xmlns:xs="http://www.w3.org/2001/XMLSchema" xmlns:p="http://schemas.microsoft.com/office/2006/metadata/properties" xmlns:ns3="762a3a4c-c3bd-4bd2-8935-b979a707cf33" xmlns:ns4="bc9883f3-5efc-4a6b-a717-804fd936dbe6" targetNamespace="http://schemas.microsoft.com/office/2006/metadata/properties" ma:root="true" ma:fieldsID="16d566e5f12f0572d55520d0c6c33a98" ns3:_="" ns4:_="">
    <xsd:import namespace="762a3a4c-c3bd-4bd2-8935-b979a707cf33"/>
    <xsd:import namespace="bc9883f3-5efc-4a6b-a717-804fd936dbe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ObjectDetectorVersion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2a3a4c-c3bd-4bd2-8935-b979a707cf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9883f3-5efc-4a6b-a717-804fd936dbe6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67090C5-36B4-4AEC-BB35-C81758688652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www.w3.org/XML/1998/namespace"/>
    <ds:schemaRef ds:uri="bc9883f3-5efc-4a6b-a717-804fd936dbe6"/>
    <ds:schemaRef ds:uri="762a3a4c-c3bd-4bd2-8935-b979a707cf33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2C7AB24-EA8D-4EAC-94C9-5E07E61899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2a3a4c-c3bd-4bd2-8935-b979a707cf33"/>
    <ds:schemaRef ds:uri="bc9883f3-5efc-4a6b-a717-804fd936db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7F70E6D-D6A0-43CB-A1BE-13FDA768FB1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9ef9f489-e0a0-4eeb-87cc-3a526112fd0d}" enabled="0" method="" siteId="{9ef9f489-e0a0-4eeb-87cc-3a526112fd0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1690</TotalTime>
  <Words>2579</Words>
  <Application>Microsoft Office PowerPoint</Application>
  <PresentationFormat>Widescreen</PresentationFormat>
  <Paragraphs>220</Paragraphs>
  <Slides>23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Aptos</vt:lpstr>
      <vt:lpstr>Aptos Display</vt:lpstr>
      <vt:lpstr>Arial</vt:lpstr>
      <vt:lpstr>Cambria Math</vt:lpstr>
      <vt:lpstr>Courier New</vt:lpstr>
      <vt:lpstr>Wingdings</vt:lpstr>
      <vt:lpstr>Office Theme</vt:lpstr>
      <vt:lpstr>LeakyFeeder: In-Air Gesture Control Through Leaky Acoustic Waves</vt:lpstr>
      <vt:lpstr>PowerPoint Presentation</vt:lpstr>
      <vt:lpstr>PowerPoint Presentation</vt:lpstr>
      <vt:lpstr>PowerPoint Presentation</vt:lpstr>
      <vt:lpstr>PowerPoint Presentation</vt:lpstr>
      <vt:lpstr>Can we turn leaky acoustic signals into a useful sensing resource?</vt:lpstr>
      <vt:lpstr>PowerPoint Presentation</vt:lpstr>
      <vt:lpstr>PowerPoint Presentation</vt:lpstr>
      <vt:lpstr>PowerPoint Presentation</vt:lpstr>
      <vt:lpstr>PowerPoint Presentation</vt:lpstr>
      <vt:lpstr>However, single-transceiver FMCW SONAR suffers from path ambiguity.</vt:lpstr>
      <vt:lpstr>PowerPoint Presentation</vt:lpstr>
      <vt:lpstr>You can measure the distance, but not the direction.                                                       - The limitation of Angular Resolution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Yang, Yongjie</dc:creator>
  <cp:lastModifiedBy>Yang, Yongjie</cp:lastModifiedBy>
  <cp:revision>10</cp:revision>
  <dcterms:created xsi:type="dcterms:W3CDTF">2025-05-02T13:56:10Z</dcterms:created>
  <dcterms:modified xsi:type="dcterms:W3CDTF">2025-05-08T18:17:00Z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0x01010024E4BD7BAF86054A9BD97A765FC067E7</vt:lpwstr>
  </property>
</Properties>
</file>